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79" r:id="rId3"/>
    <p:sldId id="292" r:id="rId4"/>
    <p:sldId id="280" r:id="rId5"/>
    <p:sldId id="282" r:id="rId6"/>
    <p:sldId id="283" r:id="rId7"/>
    <p:sldId id="256" r:id="rId8"/>
    <p:sldId id="257" r:id="rId9"/>
    <p:sldId id="260" r:id="rId10"/>
    <p:sldId id="273" r:id="rId11"/>
    <p:sldId id="288" r:id="rId12"/>
    <p:sldId id="272" r:id="rId13"/>
    <p:sldId id="275" r:id="rId14"/>
    <p:sldId id="286" r:id="rId15"/>
    <p:sldId id="287" r:id="rId16"/>
    <p:sldId id="270" r:id="rId17"/>
    <p:sldId id="269" r:id="rId18"/>
    <p:sldId id="268" r:id="rId19"/>
    <p:sldId id="271" r:id="rId20"/>
    <p:sldId id="265" r:id="rId21"/>
    <p:sldId id="263" r:id="rId22"/>
    <p:sldId id="267" r:id="rId23"/>
    <p:sldId id="262" r:id="rId24"/>
    <p:sldId id="294" r:id="rId25"/>
    <p:sldId id="295" r:id="rId26"/>
    <p:sldId id="289" r:id="rId27"/>
    <p:sldId id="290" r:id="rId28"/>
    <p:sldId id="296" r:id="rId29"/>
    <p:sldId id="297" r:id="rId30"/>
    <p:sldId id="298" r:id="rId31"/>
    <p:sldId id="299" r:id="rId32"/>
    <p:sldId id="291" r:id="rId33"/>
    <p:sldId id="277" r:id="rId3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Microsoft Office" initials="Office"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5" autoAdjust="0"/>
    <p:restoredTop sz="95946"/>
  </p:normalViewPr>
  <p:slideViewPr>
    <p:cSldViewPr snapToGrid="0">
      <p:cViewPr varScale="1">
        <p:scale>
          <a:sx n="78" d="100"/>
          <a:sy n="78" d="100"/>
        </p:scale>
        <p:origin x="168" y="8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commentAuthors" Target="commentAuthors.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5EFBD4E-ECA3-45F4-B06D-79D3111D880C}" type="datetimeFigureOut">
              <a:rPr lang="ru-RU" smtClean="0"/>
              <a:t>24.07.18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57B224F-BFA7-4B66-9AD6-79CE52A59E80}" type="slidenum">
              <a:rPr lang="ru-RU" smtClean="0"/>
              <a:t>‹#›</a:t>
            </a:fld>
            <a:endParaRPr lang="ru-RU"/>
          </a:p>
        </p:txBody>
      </p:sp>
    </p:spTree>
    <p:extLst>
      <p:ext uri="{BB962C8B-B14F-4D97-AF65-F5344CB8AC3E}">
        <p14:creationId xmlns:p14="http://schemas.microsoft.com/office/powerpoint/2010/main" val="3652871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5EFBD4E-ECA3-45F4-B06D-79D3111D880C}" type="datetimeFigureOut">
              <a:rPr lang="ru-RU" smtClean="0"/>
              <a:t>24.07.18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57B224F-BFA7-4B66-9AD6-79CE52A59E80}" type="slidenum">
              <a:rPr lang="ru-RU" smtClean="0"/>
              <a:t>‹#›</a:t>
            </a:fld>
            <a:endParaRPr lang="ru-RU"/>
          </a:p>
        </p:txBody>
      </p:sp>
    </p:spTree>
    <p:extLst>
      <p:ext uri="{BB962C8B-B14F-4D97-AF65-F5344CB8AC3E}">
        <p14:creationId xmlns:p14="http://schemas.microsoft.com/office/powerpoint/2010/main" val="3302019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5EFBD4E-ECA3-45F4-B06D-79D3111D880C}" type="datetimeFigureOut">
              <a:rPr lang="ru-RU" smtClean="0"/>
              <a:t>24.07.18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57B224F-BFA7-4B66-9AD6-79CE52A59E80}" type="slidenum">
              <a:rPr lang="ru-RU" smtClean="0"/>
              <a:t>‹#›</a:t>
            </a:fld>
            <a:endParaRPr lang="ru-RU"/>
          </a:p>
        </p:txBody>
      </p:sp>
    </p:spTree>
    <p:extLst>
      <p:ext uri="{BB962C8B-B14F-4D97-AF65-F5344CB8AC3E}">
        <p14:creationId xmlns:p14="http://schemas.microsoft.com/office/powerpoint/2010/main" val="2933808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5EFBD4E-ECA3-45F4-B06D-79D3111D880C}" type="datetimeFigureOut">
              <a:rPr lang="ru-RU" smtClean="0"/>
              <a:t>24.07.18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57B224F-BFA7-4B66-9AD6-79CE52A59E80}" type="slidenum">
              <a:rPr lang="ru-RU" smtClean="0"/>
              <a:t>‹#›</a:t>
            </a:fld>
            <a:endParaRPr lang="ru-RU"/>
          </a:p>
        </p:txBody>
      </p:sp>
    </p:spTree>
    <p:extLst>
      <p:ext uri="{BB962C8B-B14F-4D97-AF65-F5344CB8AC3E}">
        <p14:creationId xmlns:p14="http://schemas.microsoft.com/office/powerpoint/2010/main" val="392446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5EFBD4E-ECA3-45F4-B06D-79D3111D880C}" type="datetimeFigureOut">
              <a:rPr lang="ru-RU" smtClean="0"/>
              <a:t>24.07.18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57B224F-BFA7-4B66-9AD6-79CE52A59E80}" type="slidenum">
              <a:rPr lang="ru-RU" smtClean="0"/>
              <a:t>‹#›</a:t>
            </a:fld>
            <a:endParaRPr lang="ru-RU"/>
          </a:p>
        </p:txBody>
      </p:sp>
    </p:spTree>
    <p:extLst>
      <p:ext uri="{BB962C8B-B14F-4D97-AF65-F5344CB8AC3E}">
        <p14:creationId xmlns:p14="http://schemas.microsoft.com/office/powerpoint/2010/main" val="2261366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5EFBD4E-ECA3-45F4-B06D-79D3111D880C}" type="datetimeFigureOut">
              <a:rPr lang="ru-RU" smtClean="0"/>
              <a:t>24.07.18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57B224F-BFA7-4B66-9AD6-79CE52A59E80}" type="slidenum">
              <a:rPr lang="ru-RU" smtClean="0"/>
              <a:t>‹#›</a:t>
            </a:fld>
            <a:endParaRPr lang="ru-RU"/>
          </a:p>
        </p:txBody>
      </p:sp>
    </p:spTree>
    <p:extLst>
      <p:ext uri="{BB962C8B-B14F-4D97-AF65-F5344CB8AC3E}">
        <p14:creationId xmlns:p14="http://schemas.microsoft.com/office/powerpoint/2010/main" val="996237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5EFBD4E-ECA3-45F4-B06D-79D3111D880C}" type="datetimeFigureOut">
              <a:rPr lang="ru-RU" smtClean="0"/>
              <a:t>24.07.18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57B224F-BFA7-4B66-9AD6-79CE52A59E80}" type="slidenum">
              <a:rPr lang="ru-RU" smtClean="0"/>
              <a:t>‹#›</a:t>
            </a:fld>
            <a:endParaRPr lang="ru-RU"/>
          </a:p>
        </p:txBody>
      </p:sp>
    </p:spTree>
    <p:extLst>
      <p:ext uri="{BB962C8B-B14F-4D97-AF65-F5344CB8AC3E}">
        <p14:creationId xmlns:p14="http://schemas.microsoft.com/office/powerpoint/2010/main" val="4114716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5EFBD4E-ECA3-45F4-B06D-79D3111D880C}" type="datetimeFigureOut">
              <a:rPr lang="ru-RU" smtClean="0"/>
              <a:t>24.07.18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57B224F-BFA7-4B66-9AD6-79CE52A59E80}" type="slidenum">
              <a:rPr lang="ru-RU" smtClean="0"/>
              <a:t>‹#›</a:t>
            </a:fld>
            <a:endParaRPr lang="ru-RU"/>
          </a:p>
        </p:txBody>
      </p:sp>
    </p:spTree>
    <p:extLst>
      <p:ext uri="{BB962C8B-B14F-4D97-AF65-F5344CB8AC3E}">
        <p14:creationId xmlns:p14="http://schemas.microsoft.com/office/powerpoint/2010/main" val="200639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5EFBD4E-ECA3-45F4-B06D-79D3111D880C}" type="datetimeFigureOut">
              <a:rPr lang="ru-RU" smtClean="0"/>
              <a:t>24.07.18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57B224F-BFA7-4B66-9AD6-79CE52A59E80}" type="slidenum">
              <a:rPr lang="ru-RU" smtClean="0"/>
              <a:t>‹#›</a:t>
            </a:fld>
            <a:endParaRPr lang="ru-RU"/>
          </a:p>
        </p:txBody>
      </p:sp>
    </p:spTree>
    <p:extLst>
      <p:ext uri="{BB962C8B-B14F-4D97-AF65-F5344CB8AC3E}">
        <p14:creationId xmlns:p14="http://schemas.microsoft.com/office/powerpoint/2010/main" val="2169817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5EFBD4E-ECA3-45F4-B06D-79D3111D880C}" type="datetimeFigureOut">
              <a:rPr lang="ru-RU" smtClean="0"/>
              <a:t>24.07.18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57B224F-BFA7-4B66-9AD6-79CE52A59E80}" type="slidenum">
              <a:rPr lang="ru-RU" smtClean="0"/>
              <a:t>‹#›</a:t>
            </a:fld>
            <a:endParaRPr lang="ru-RU"/>
          </a:p>
        </p:txBody>
      </p:sp>
    </p:spTree>
    <p:extLst>
      <p:ext uri="{BB962C8B-B14F-4D97-AF65-F5344CB8AC3E}">
        <p14:creationId xmlns:p14="http://schemas.microsoft.com/office/powerpoint/2010/main" val="2643016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5EFBD4E-ECA3-45F4-B06D-79D3111D880C}" type="datetimeFigureOut">
              <a:rPr lang="ru-RU" smtClean="0"/>
              <a:t>24.07.18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57B224F-BFA7-4B66-9AD6-79CE52A59E80}" type="slidenum">
              <a:rPr lang="ru-RU" smtClean="0"/>
              <a:t>‹#›</a:t>
            </a:fld>
            <a:endParaRPr lang="ru-RU"/>
          </a:p>
        </p:txBody>
      </p:sp>
    </p:spTree>
    <p:extLst>
      <p:ext uri="{BB962C8B-B14F-4D97-AF65-F5344CB8AC3E}">
        <p14:creationId xmlns:p14="http://schemas.microsoft.com/office/powerpoint/2010/main" val="17748443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FBD4E-ECA3-45F4-B06D-79D3111D880C}" type="datetimeFigureOut">
              <a:rPr lang="ru-RU" smtClean="0"/>
              <a:t>24.07.18</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B224F-BFA7-4B66-9AD6-79CE52A59E80}" type="slidenum">
              <a:rPr lang="ru-RU" smtClean="0"/>
              <a:t>‹#›</a:t>
            </a:fld>
            <a:endParaRPr lang="ru-RU"/>
          </a:p>
        </p:txBody>
      </p:sp>
    </p:spTree>
    <p:extLst>
      <p:ext uri="{BB962C8B-B14F-4D97-AF65-F5344CB8AC3E}">
        <p14:creationId xmlns:p14="http://schemas.microsoft.com/office/powerpoint/2010/main" val="1053486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emf"/><Relationship Id="rId3" Type="http://schemas.openxmlformats.org/officeDocument/2006/relationships/image" Target="../media/image1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 Id="rId3"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 Id="rId3"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Рисунок 1"/>
          <p:cNvPicPr>
            <a:picLocks noGrp="1" noChangeAspect="1"/>
          </p:cNvPicPr>
          <p:nvPr>
            <p:ph idx="1"/>
          </p:nvPr>
        </p:nvPicPr>
        <p:blipFill>
          <a:blip r:embed="rId2">
            <a:extLst>
              <a:ext uri="{28A0092B-C50C-407E-A947-70E740481C1C}">
                <a14:useLocalDpi xmlns:a14="http://schemas.microsoft.com/office/drawing/2010/main" val="0"/>
              </a:ext>
            </a:extLst>
          </a:blip>
          <a:srcRect l="5415" r="5923"/>
          <a:stretch>
            <a:fillRect/>
          </a:stretch>
        </p:blipFill>
        <p:spPr bwMode="auto">
          <a:xfrm>
            <a:off x="0" y="0"/>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171700" y="365125"/>
            <a:ext cx="8001000" cy="4524315"/>
          </a:xfrm>
          <a:prstGeom prst="rect">
            <a:avLst/>
          </a:prstGeom>
          <a:noFill/>
        </p:spPr>
        <p:txBody>
          <a:bodyPr wrap="square" rtlCol="0">
            <a:spAutoFit/>
          </a:bodyPr>
          <a:lstStyle/>
          <a:p>
            <a:pPr algn="ctr"/>
            <a:endParaRPr lang="en-US" b="1" dirty="0" smtClean="0"/>
          </a:p>
          <a:p>
            <a:pPr algn="ctr"/>
            <a:r>
              <a:rPr lang="en-US" b="1" dirty="0" smtClean="0"/>
              <a:t>Methods </a:t>
            </a:r>
            <a:r>
              <a:rPr lang="en-US" b="1" dirty="0"/>
              <a:t>of collective hunting for large ungulates among the population </a:t>
            </a:r>
            <a:endParaRPr lang="en-US" b="1" dirty="0" smtClean="0"/>
          </a:p>
          <a:p>
            <a:pPr algn="ctr"/>
            <a:r>
              <a:rPr lang="en-US" b="1" dirty="0" smtClean="0"/>
              <a:t>of </a:t>
            </a:r>
            <a:r>
              <a:rPr lang="en-US" b="1" dirty="0"/>
              <a:t>North Asia </a:t>
            </a:r>
          </a:p>
          <a:p>
            <a:pPr algn="ctr"/>
            <a:r>
              <a:rPr lang="en-US" b="1" dirty="0"/>
              <a:t>in archeology and ethnography</a:t>
            </a:r>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a:p>
            <a:pPr algn="ctr"/>
            <a:r>
              <a:rPr lang="en-US" b="1" dirty="0"/>
              <a:t>Oleg </a:t>
            </a:r>
            <a:r>
              <a:rPr lang="en-US" b="1" dirty="0" err="1"/>
              <a:t>Kardash</a:t>
            </a:r>
            <a:endParaRPr lang="en-US" b="1" dirty="0"/>
          </a:p>
          <a:p>
            <a:pPr algn="ctr"/>
            <a:r>
              <a:rPr lang="en-US" dirty="0"/>
              <a:t>Surgut State </a:t>
            </a:r>
            <a:r>
              <a:rPr lang="en-US" dirty="0" smtClean="0"/>
              <a:t>University, Surgut, Russia</a:t>
            </a:r>
            <a:endParaRPr lang="en-US" dirty="0"/>
          </a:p>
          <a:p>
            <a:pPr algn="ctr"/>
            <a:r>
              <a:rPr lang="en-US" b="1" dirty="0"/>
              <a:t>Ekaterina</a:t>
            </a:r>
            <a:r>
              <a:rPr lang="ru-RU" b="1" dirty="0"/>
              <a:t> </a:t>
            </a:r>
            <a:r>
              <a:rPr lang="en-US" b="1" dirty="0" err="1"/>
              <a:t>Girchenko</a:t>
            </a:r>
            <a:r>
              <a:rPr lang="en-US" b="1" dirty="0"/>
              <a:t> </a:t>
            </a:r>
          </a:p>
          <a:p>
            <a:pPr algn="ctr"/>
            <a:r>
              <a:rPr lang="en-US" dirty="0"/>
              <a:t>Institute of Archaeology and Ethnography SB </a:t>
            </a:r>
            <a:r>
              <a:rPr lang="en-US" dirty="0" smtClean="0"/>
              <a:t>RAS, Novosibirsk, Russia</a:t>
            </a:r>
            <a:endParaRPr lang="ru-RU" dirty="0"/>
          </a:p>
          <a:p>
            <a:endParaRPr lang="ru-RU" dirty="0"/>
          </a:p>
        </p:txBody>
      </p:sp>
    </p:spTree>
    <p:extLst>
      <p:ext uri="{BB962C8B-B14F-4D97-AF65-F5344CB8AC3E}">
        <p14:creationId xmlns:p14="http://schemas.microsoft.com/office/powerpoint/2010/main" val="4938864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1"/>
          <p:cNvPicPr>
            <a:picLocks noChangeAspect="1"/>
          </p:cNvPicPr>
          <p:nvPr/>
        </p:nvPicPr>
        <p:blipFill>
          <a:blip r:embed="rId2"/>
          <a:stretch>
            <a:fillRect/>
          </a:stretch>
        </p:blipFill>
        <p:spPr>
          <a:xfrm>
            <a:off x="212272" y="304190"/>
            <a:ext cx="6319158" cy="4496410"/>
          </a:xfrm>
          <a:prstGeom prst="rect">
            <a:avLst/>
          </a:prstGeom>
        </p:spPr>
      </p:pic>
      <p:sp>
        <p:nvSpPr>
          <p:cNvPr id="2" name="TextBox 1"/>
          <p:cNvSpPr txBox="1"/>
          <p:nvPr/>
        </p:nvSpPr>
        <p:spPr>
          <a:xfrm>
            <a:off x="212271" y="4800600"/>
            <a:ext cx="6319158" cy="646331"/>
          </a:xfrm>
          <a:prstGeom prst="rect">
            <a:avLst/>
          </a:prstGeom>
          <a:noFill/>
        </p:spPr>
        <p:txBody>
          <a:bodyPr wrap="square" rtlCol="0">
            <a:spAutoFit/>
          </a:bodyPr>
          <a:lstStyle/>
          <a:p>
            <a:r>
              <a:rPr lang="en-US" b="1" dirty="0" smtClean="0">
                <a:latin typeface="Times New Roman" charset="0"/>
                <a:ea typeface="Times New Roman" charset="0"/>
                <a:cs typeface="Times New Roman" charset="0"/>
              </a:rPr>
              <a:t>Pitfall traps on </a:t>
            </a:r>
            <a:r>
              <a:rPr lang="en-US" b="1" dirty="0" err="1" smtClean="0">
                <a:latin typeface="Times New Roman" charset="0"/>
                <a:ea typeface="Times New Roman" charset="0"/>
                <a:cs typeface="Times New Roman" charset="0"/>
              </a:rPr>
              <a:t>Balinskoe</a:t>
            </a:r>
            <a:r>
              <a:rPr lang="en-US" b="1" dirty="0" smtClean="0">
                <a:latin typeface="Times New Roman" charset="0"/>
                <a:ea typeface="Times New Roman" charset="0"/>
                <a:cs typeface="Times New Roman" charset="0"/>
              </a:rPr>
              <a:t> 63 site before excavation works, </a:t>
            </a:r>
          </a:p>
          <a:p>
            <a:r>
              <a:rPr lang="en-US" b="1" dirty="0" err="1" smtClean="0">
                <a:latin typeface="Times New Roman" charset="0"/>
                <a:ea typeface="Times New Roman" charset="0"/>
                <a:cs typeface="Times New Roman" charset="0"/>
              </a:rPr>
              <a:t>Yugra</a:t>
            </a:r>
            <a:r>
              <a:rPr lang="en-US" b="1" dirty="0" smtClean="0">
                <a:latin typeface="Times New Roman" charset="0"/>
                <a:ea typeface="Times New Roman" charset="0"/>
                <a:cs typeface="Times New Roman" charset="0"/>
              </a:rPr>
              <a:t>, July 2016. Photo by </a:t>
            </a:r>
            <a:r>
              <a:rPr lang="en-US" b="1" dirty="0" err="1" smtClean="0">
                <a:latin typeface="Times New Roman" charset="0"/>
                <a:ea typeface="Times New Roman" charset="0"/>
                <a:cs typeface="Times New Roman" charset="0"/>
              </a:rPr>
              <a:t>Girchenko</a:t>
            </a:r>
            <a:r>
              <a:rPr lang="en-US" b="1" dirty="0" smtClean="0">
                <a:latin typeface="Times New Roman" charset="0"/>
                <a:ea typeface="Times New Roman" charset="0"/>
                <a:cs typeface="Times New Roman" charset="0"/>
              </a:rPr>
              <a:t> E.</a:t>
            </a:r>
            <a:endParaRPr lang="ru-RU" b="1" dirty="0">
              <a:latin typeface="Times New Roman" charset="0"/>
              <a:ea typeface="Times New Roman" charset="0"/>
              <a:cs typeface="Times New Roman" charset="0"/>
            </a:endParaRPr>
          </a:p>
        </p:txBody>
      </p:sp>
      <p:sp>
        <p:nvSpPr>
          <p:cNvPr id="3" name="TextBox 2"/>
          <p:cNvSpPr txBox="1"/>
          <p:nvPr/>
        </p:nvSpPr>
        <p:spPr>
          <a:xfrm>
            <a:off x="6731000" y="685800"/>
            <a:ext cx="4372429" cy="2308324"/>
          </a:xfrm>
          <a:prstGeom prst="rect">
            <a:avLst/>
          </a:prstGeom>
          <a:noFill/>
        </p:spPr>
        <p:txBody>
          <a:bodyPr wrap="square" rtlCol="0">
            <a:spAutoFit/>
          </a:bodyPr>
          <a:lstStyle/>
          <a:p>
            <a:pPr algn="just"/>
            <a:r>
              <a:rPr lang="en-US" sz="2400" dirty="0">
                <a:latin typeface="Times New Roman" charset="0"/>
                <a:ea typeface="Times New Roman" charset="0"/>
                <a:cs typeface="Times New Roman" charset="0"/>
              </a:rPr>
              <a:t>There are </a:t>
            </a:r>
            <a:r>
              <a:rPr lang="en-US" sz="2400" b="1" dirty="0">
                <a:latin typeface="Times New Roman" charset="0"/>
                <a:ea typeface="Times New Roman" charset="0"/>
                <a:cs typeface="Times New Roman" charset="0"/>
              </a:rPr>
              <a:t>single </a:t>
            </a:r>
            <a:r>
              <a:rPr lang="en-US" sz="2400" b="1" dirty="0" smtClean="0">
                <a:latin typeface="Times New Roman" charset="0"/>
                <a:ea typeface="Times New Roman" charset="0"/>
                <a:cs typeface="Times New Roman" charset="0"/>
              </a:rPr>
              <a:t>hunting </a:t>
            </a:r>
            <a:r>
              <a:rPr lang="en-US" sz="2400" b="1" dirty="0">
                <a:latin typeface="Times New Roman" charset="0"/>
                <a:ea typeface="Times New Roman" charset="0"/>
                <a:cs typeface="Times New Roman" charset="0"/>
              </a:rPr>
              <a:t>pits</a:t>
            </a:r>
            <a:r>
              <a:rPr lang="en-US" sz="2400" dirty="0">
                <a:latin typeface="Times New Roman" charset="0"/>
                <a:ea typeface="Times New Roman" charset="0"/>
                <a:cs typeface="Times New Roman" charset="0"/>
              </a:rPr>
              <a:t>, there are </a:t>
            </a:r>
            <a:r>
              <a:rPr lang="en-US" sz="2400" b="1" dirty="0">
                <a:latin typeface="Times New Roman" charset="0"/>
                <a:ea typeface="Times New Roman" charset="0"/>
                <a:cs typeface="Times New Roman" charset="0"/>
              </a:rPr>
              <a:t>systems</a:t>
            </a:r>
            <a:r>
              <a:rPr lang="en-US" sz="2400" dirty="0">
                <a:latin typeface="Times New Roman" charset="0"/>
                <a:ea typeface="Times New Roman" charset="0"/>
                <a:cs typeface="Times New Roman" charset="0"/>
              </a:rPr>
              <a:t> of several of them of different stage of preservation, some of them are dug in chains, stretched in a line, some are located </a:t>
            </a:r>
            <a:r>
              <a:rPr lang="en-US" sz="2400" dirty="0" smtClean="0">
                <a:latin typeface="Times New Roman" charset="0"/>
                <a:ea typeface="Times New Roman" charset="0"/>
                <a:cs typeface="Times New Roman" charset="0"/>
              </a:rPr>
              <a:t>chaotically.</a:t>
            </a:r>
            <a:endParaRPr lang="ru-RU" sz="2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0641030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53743" cy="6858000"/>
          </a:xfrm>
          <a:prstGeom prst="rect">
            <a:avLst/>
          </a:prstGeom>
        </p:spPr>
      </p:pic>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5108" y="-1445079"/>
            <a:ext cx="8028214" cy="9748157"/>
          </a:xfrm>
          <a:prstGeom prst="rect">
            <a:avLst/>
          </a:prstGeom>
        </p:spPr>
      </p:pic>
      <p:sp>
        <p:nvSpPr>
          <p:cNvPr id="4" name="TextBox 3"/>
          <p:cNvSpPr txBox="1"/>
          <p:nvPr/>
        </p:nvSpPr>
        <p:spPr>
          <a:xfrm>
            <a:off x="4294414" y="506186"/>
            <a:ext cx="7070272" cy="830997"/>
          </a:xfrm>
          <a:prstGeom prst="rect">
            <a:avLst/>
          </a:prstGeom>
          <a:noFill/>
        </p:spPr>
        <p:txBody>
          <a:bodyPr wrap="square" rtlCol="0">
            <a:spAutoFit/>
          </a:bodyPr>
          <a:lstStyle/>
          <a:p>
            <a:pPr algn="ctr"/>
            <a:r>
              <a:rPr lang="en-US" sz="2400" b="1" dirty="0" smtClean="0">
                <a:latin typeface="Times New Roman" charset="0"/>
                <a:ea typeface="Times New Roman" charset="0"/>
                <a:cs typeface="Times New Roman" charset="0"/>
              </a:rPr>
              <a:t>A chain of pitfall traps on plan and </a:t>
            </a:r>
          </a:p>
          <a:p>
            <a:pPr algn="ctr"/>
            <a:r>
              <a:rPr lang="en-US" sz="2400" b="1" dirty="0" smtClean="0">
                <a:latin typeface="Times New Roman" charset="0"/>
                <a:ea typeface="Times New Roman" charset="0"/>
                <a:cs typeface="Times New Roman" charset="0"/>
              </a:rPr>
              <a:t>the stratigraphy of one of them</a:t>
            </a:r>
            <a:r>
              <a:rPr lang="en-US" sz="2400" b="1" dirty="0">
                <a:latin typeface="Times New Roman" charset="0"/>
                <a:ea typeface="Times New Roman" charset="0"/>
                <a:cs typeface="Times New Roman" charset="0"/>
              </a:rPr>
              <a:t> </a:t>
            </a:r>
            <a:r>
              <a:rPr lang="en-US" sz="2400" b="1" dirty="0" smtClean="0">
                <a:latin typeface="Times New Roman" charset="0"/>
                <a:ea typeface="Times New Roman" charset="0"/>
                <a:cs typeface="Times New Roman" charset="0"/>
              </a:rPr>
              <a:t>on </a:t>
            </a:r>
            <a:r>
              <a:rPr lang="en-US" sz="2400" b="1" dirty="0" err="1" smtClean="0">
                <a:latin typeface="Times New Roman" charset="0"/>
                <a:ea typeface="Times New Roman" charset="0"/>
                <a:cs typeface="Times New Roman" charset="0"/>
              </a:rPr>
              <a:t>Kedrovaya</a:t>
            </a:r>
            <a:r>
              <a:rPr lang="en-US" sz="2400" b="1" dirty="0" smtClean="0">
                <a:latin typeface="Times New Roman" charset="0"/>
                <a:ea typeface="Times New Roman" charset="0"/>
                <a:cs typeface="Times New Roman" charset="0"/>
              </a:rPr>
              <a:t> 20 site</a:t>
            </a:r>
            <a:endParaRPr lang="ru-RU" sz="2400" b="1" dirty="0">
              <a:latin typeface="Times New Roman" charset="0"/>
              <a:ea typeface="Times New Roman" charset="0"/>
              <a:cs typeface="Times New Roman" charset="0"/>
            </a:endParaRPr>
          </a:p>
        </p:txBody>
      </p:sp>
      <p:sp>
        <p:nvSpPr>
          <p:cNvPr id="5" name="TextBox 4"/>
          <p:cNvSpPr txBox="1"/>
          <p:nvPr/>
        </p:nvSpPr>
        <p:spPr>
          <a:xfrm>
            <a:off x="4849586" y="5421086"/>
            <a:ext cx="6955971" cy="369332"/>
          </a:xfrm>
          <a:prstGeom prst="rect">
            <a:avLst/>
          </a:prstGeom>
          <a:noFill/>
        </p:spPr>
        <p:txBody>
          <a:bodyPr wrap="square" rtlCol="0">
            <a:spAutoFit/>
          </a:bodyPr>
          <a:lstStyle/>
          <a:p>
            <a:r>
              <a:rPr lang="en-US" b="1" dirty="0" smtClean="0">
                <a:latin typeface="Times New Roman" charset="0"/>
                <a:ea typeface="Times New Roman" charset="0"/>
                <a:cs typeface="Times New Roman" charset="0"/>
              </a:rPr>
              <a:t>Photo by </a:t>
            </a:r>
            <a:r>
              <a:rPr lang="en-US" b="1" dirty="0" err="1" smtClean="0">
                <a:latin typeface="Times New Roman" charset="0"/>
                <a:ea typeface="Times New Roman" charset="0"/>
                <a:cs typeface="Times New Roman" charset="0"/>
              </a:rPr>
              <a:t>Rudkovskaya</a:t>
            </a:r>
            <a:r>
              <a:rPr lang="en-US" b="1" dirty="0" smtClean="0">
                <a:latin typeface="Times New Roman" charset="0"/>
                <a:ea typeface="Times New Roman" charset="0"/>
                <a:cs typeface="Times New Roman" charset="0"/>
              </a:rPr>
              <a:t> M. </a:t>
            </a:r>
            <a:endParaRPr lang="ru-RU"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719907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8130" y="2857500"/>
            <a:ext cx="5666014" cy="3298372"/>
          </a:xfrm>
          <a:prstGeom prst="rect">
            <a:avLst/>
          </a:prstGeom>
        </p:spPr>
      </p:pic>
      <p:sp>
        <p:nvSpPr>
          <p:cNvPr id="3" name="TextBox 2"/>
          <p:cNvSpPr txBox="1"/>
          <p:nvPr/>
        </p:nvSpPr>
        <p:spPr>
          <a:xfrm>
            <a:off x="498021" y="6155872"/>
            <a:ext cx="11119757" cy="369332"/>
          </a:xfrm>
          <a:prstGeom prst="rect">
            <a:avLst/>
          </a:prstGeom>
          <a:noFill/>
        </p:spPr>
        <p:txBody>
          <a:bodyPr wrap="square" rtlCol="0">
            <a:spAutoFit/>
          </a:bodyPr>
          <a:lstStyle/>
          <a:p>
            <a:pPr algn="ctr"/>
            <a:r>
              <a:rPr lang="en-US" b="1" dirty="0" smtClean="0">
                <a:latin typeface="Times New Roman" charset="0"/>
                <a:ea typeface="Times New Roman" charset="0"/>
                <a:cs typeface="Times New Roman" charset="0"/>
              </a:rPr>
              <a:t>The excavation of pitfall traps of </a:t>
            </a:r>
            <a:r>
              <a:rPr lang="en-US" b="1" dirty="0" err="1" smtClean="0">
                <a:latin typeface="Times New Roman" charset="0"/>
                <a:ea typeface="Times New Roman" charset="0"/>
                <a:cs typeface="Times New Roman" charset="0"/>
              </a:rPr>
              <a:t>Balinskoe</a:t>
            </a:r>
            <a:r>
              <a:rPr lang="en-US" b="1" dirty="0" smtClean="0">
                <a:latin typeface="Times New Roman" charset="0"/>
                <a:ea typeface="Times New Roman" charset="0"/>
                <a:cs typeface="Times New Roman" charset="0"/>
              </a:rPr>
              <a:t> 63 site, </a:t>
            </a:r>
            <a:r>
              <a:rPr lang="en-US" b="1" dirty="0" err="1" smtClean="0">
                <a:latin typeface="Times New Roman" charset="0"/>
                <a:ea typeface="Times New Roman" charset="0"/>
                <a:cs typeface="Times New Roman" charset="0"/>
              </a:rPr>
              <a:t>Yugra</a:t>
            </a:r>
            <a:r>
              <a:rPr lang="en-US" b="1" dirty="0" smtClean="0">
                <a:latin typeface="Times New Roman" charset="0"/>
                <a:ea typeface="Times New Roman" charset="0"/>
                <a:cs typeface="Times New Roman" charset="0"/>
              </a:rPr>
              <a:t>, July 2016. Photo by </a:t>
            </a:r>
            <a:r>
              <a:rPr lang="en-US" b="1" dirty="0" err="1" smtClean="0">
                <a:latin typeface="Times New Roman" charset="0"/>
                <a:ea typeface="Times New Roman" charset="0"/>
                <a:cs typeface="Times New Roman" charset="0"/>
              </a:rPr>
              <a:t>Girchenko</a:t>
            </a:r>
            <a:r>
              <a:rPr lang="en-US" b="1" dirty="0" smtClean="0">
                <a:latin typeface="Times New Roman" charset="0"/>
                <a:ea typeface="Times New Roman" charset="0"/>
                <a:cs typeface="Times New Roman" charset="0"/>
              </a:rPr>
              <a:t> E.</a:t>
            </a:r>
            <a:endParaRPr lang="ru-RU" b="1" dirty="0">
              <a:latin typeface="Times New Roman" charset="0"/>
              <a:ea typeface="Times New Roman" charset="0"/>
              <a:cs typeface="Times New Roman" charset="0"/>
            </a:endParaRPr>
          </a:p>
        </p:txBody>
      </p:sp>
      <p:sp>
        <p:nvSpPr>
          <p:cNvPr id="4" name="TextBox 3"/>
          <p:cNvSpPr txBox="1"/>
          <p:nvPr/>
        </p:nvSpPr>
        <p:spPr>
          <a:xfrm>
            <a:off x="734786" y="293914"/>
            <a:ext cx="10882992" cy="2062103"/>
          </a:xfrm>
          <a:prstGeom prst="rect">
            <a:avLst/>
          </a:prstGeom>
          <a:noFill/>
        </p:spPr>
        <p:txBody>
          <a:bodyPr wrap="square" rtlCol="0">
            <a:spAutoFit/>
          </a:bodyPr>
          <a:lstStyle/>
          <a:p>
            <a:pPr algn="just"/>
            <a:r>
              <a:rPr lang="en-US" sz="3200" dirty="0" smtClean="0">
                <a:latin typeface="Times New Roman" charset="0"/>
                <a:ea typeface="Times New Roman" charset="0"/>
                <a:cs typeface="Times New Roman" charset="0"/>
              </a:rPr>
              <a:t>Some </a:t>
            </a:r>
            <a:r>
              <a:rPr lang="en-US" sz="3200" dirty="0">
                <a:latin typeface="Times New Roman" charset="0"/>
                <a:ea typeface="Times New Roman" charset="0"/>
                <a:cs typeface="Times New Roman" charset="0"/>
              </a:rPr>
              <a:t>pits are square, cone-shaped or sub-rectangular in shape, sometimes up to 3 m deep. Average depth is 1, 5 m. The </a:t>
            </a:r>
            <a:r>
              <a:rPr lang="en-US" sz="3200" dirty="0" smtClean="0">
                <a:latin typeface="Times New Roman" charset="0"/>
                <a:ea typeface="Times New Roman" charset="0"/>
                <a:cs typeface="Times New Roman" charset="0"/>
              </a:rPr>
              <a:t>size depends </a:t>
            </a:r>
            <a:r>
              <a:rPr lang="en-US" sz="3200" dirty="0">
                <a:latin typeface="Times New Roman" charset="0"/>
                <a:ea typeface="Times New Roman" charset="0"/>
                <a:cs typeface="Times New Roman" charset="0"/>
              </a:rPr>
              <a:t>on the hunting object, most of them are for reindeer, the main food resource for this territory from the Upper </a:t>
            </a:r>
            <a:r>
              <a:rPr lang="en-US" sz="3200" dirty="0" smtClean="0">
                <a:latin typeface="Times New Roman" charset="0"/>
                <a:ea typeface="Times New Roman" charset="0"/>
                <a:cs typeface="Times New Roman" charset="0"/>
              </a:rPr>
              <a:t>Paleolithic.</a:t>
            </a: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028231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63055" y="475716"/>
            <a:ext cx="5485714" cy="3657143"/>
          </a:xfrm>
          <a:prstGeom prst="rect">
            <a:avLst/>
          </a:prstGeom>
        </p:spPr>
      </p:pic>
      <p:pic>
        <p:nvPicPr>
          <p:cNvPr id="3" name="Рисунок 2"/>
          <p:cNvPicPr>
            <a:picLocks noChangeAspect="1"/>
          </p:cNvPicPr>
          <p:nvPr/>
        </p:nvPicPr>
        <p:blipFill>
          <a:blip r:embed="rId3"/>
          <a:stretch>
            <a:fillRect/>
          </a:stretch>
        </p:blipFill>
        <p:spPr>
          <a:xfrm>
            <a:off x="6273345" y="475716"/>
            <a:ext cx="5485714" cy="3657143"/>
          </a:xfrm>
          <a:prstGeom prst="rect">
            <a:avLst/>
          </a:prstGeom>
        </p:spPr>
      </p:pic>
      <p:pic>
        <p:nvPicPr>
          <p:cNvPr id="4" name="Рисунок 4"/>
          <p:cNvPicPr>
            <a:picLocks noChangeAspect="1"/>
          </p:cNvPicPr>
          <p:nvPr/>
        </p:nvPicPr>
        <p:blipFill>
          <a:blip r:embed="rId4"/>
          <a:stretch>
            <a:fillRect/>
          </a:stretch>
        </p:blipFill>
        <p:spPr>
          <a:xfrm>
            <a:off x="3543301" y="2745958"/>
            <a:ext cx="5143500" cy="3628571"/>
          </a:xfrm>
          <a:prstGeom prst="rect">
            <a:avLst/>
          </a:prstGeom>
        </p:spPr>
      </p:pic>
      <p:sp>
        <p:nvSpPr>
          <p:cNvPr id="5" name="TextBox 4"/>
          <p:cNvSpPr txBox="1"/>
          <p:nvPr/>
        </p:nvSpPr>
        <p:spPr>
          <a:xfrm>
            <a:off x="555171" y="6449786"/>
            <a:ext cx="11021786" cy="369332"/>
          </a:xfrm>
          <a:prstGeom prst="rect">
            <a:avLst/>
          </a:prstGeom>
          <a:noFill/>
        </p:spPr>
        <p:txBody>
          <a:bodyPr wrap="square" rtlCol="0">
            <a:spAutoFit/>
          </a:bodyPr>
          <a:lstStyle/>
          <a:p>
            <a:pPr algn="ctr"/>
            <a:r>
              <a:rPr lang="en-US" b="1" dirty="0" smtClean="0">
                <a:latin typeface="Times New Roman" charset="0"/>
                <a:ea typeface="Times New Roman" charset="0"/>
                <a:cs typeface="Times New Roman" charset="0"/>
              </a:rPr>
              <a:t>The excavation works of pitfall traps on </a:t>
            </a:r>
            <a:r>
              <a:rPr lang="en-US" b="1" dirty="0" err="1" smtClean="0">
                <a:latin typeface="Times New Roman" charset="0"/>
                <a:ea typeface="Times New Roman" charset="0"/>
                <a:cs typeface="Times New Roman" charset="0"/>
              </a:rPr>
              <a:t>Balinskoe</a:t>
            </a:r>
            <a:r>
              <a:rPr lang="en-US" b="1" dirty="0" smtClean="0">
                <a:latin typeface="Times New Roman" charset="0"/>
                <a:ea typeface="Times New Roman" charset="0"/>
                <a:cs typeface="Times New Roman" charset="0"/>
              </a:rPr>
              <a:t> 63, </a:t>
            </a:r>
            <a:r>
              <a:rPr lang="en-US" b="1" dirty="0" err="1" smtClean="0">
                <a:latin typeface="Times New Roman" charset="0"/>
                <a:ea typeface="Times New Roman" charset="0"/>
                <a:cs typeface="Times New Roman" charset="0"/>
              </a:rPr>
              <a:t>Yugra</a:t>
            </a:r>
            <a:r>
              <a:rPr lang="en-US" b="1" dirty="0" smtClean="0">
                <a:latin typeface="Times New Roman" charset="0"/>
                <a:ea typeface="Times New Roman" charset="0"/>
                <a:cs typeface="Times New Roman" charset="0"/>
              </a:rPr>
              <a:t>, July 2016.  Photos by </a:t>
            </a:r>
            <a:r>
              <a:rPr lang="en-US" b="1" dirty="0" err="1" smtClean="0">
                <a:latin typeface="Times New Roman" charset="0"/>
                <a:ea typeface="Times New Roman" charset="0"/>
                <a:cs typeface="Times New Roman" charset="0"/>
              </a:rPr>
              <a:t>Girchenko</a:t>
            </a:r>
            <a:r>
              <a:rPr lang="en-US" b="1" dirty="0" smtClean="0">
                <a:latin typeface="Times New Roman" charset="0"/>
                <a:ea typeface="Times New Roman" charset="0"/>
                <a:cs typeface="Times New Roman" charset="0"/>
              </a:rPr>
              <a:t> E.</a:t>
            </a:r>
            <a:endParaRPr lang="ru-RU"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0403242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0554"/>
          </a:xfrm>
          <a:prstGeom prst="rect">
            <a:avLst/>
          </a:prstGeom>
        </p:spPr>
      </p:pic>
      <p:sp>
        <p:nvSpPr>
          <p:cNvPr id="3" name="TextBox 2"/>
          <p:cNvSpPr txBox="1"/>
          <p:nvPr/>
        </p:nvSpPr>
        <p:spPr>
          <a:xfrm>
            <a:off x="326571" y="179614"/>
            <a:ext cx="11576958" cy="369332"/>
          </a:xfrm>
          <a:prstGeom prst="rect">
            <a:avLst/>
          </a:prstGeom>
          <a:noFill/>
        </p:spPr>
        <p:txBody>
          <a:bodyPr wrap="square" rtlCol="0">
            <a:spAutoFit/>
          </a:bodyPr>
          <a:lstStyle/>
          <a:p>
            <a:r>
              <a:rPr lang="en-US" b="1" dirty="0" smtClean="0">
                <a:latin typeface="Times New Roman" charset="0"/>
                <a:ea typeface="Times New Roman" charset="0"/>
                <a:cs typeface="Times New Roman" charset="0"/>
              </a:rPr>
              <a:t>The wooden constructions of pitfall traps of </a:t>
            </a:r>
            <a:r>
              <a:rPr lang="en-US" b="1" dirty="0" err="1" smtClean="0">
                <a:latin typeface="Times New Roman" charset="0"/>
                <a:ea typeface="Times New Roman" charset="0"/>
                <a:cs typeface="Times New Roman" charset="0"/>
              </a:rPr>
              <a:t>Kedrovaya</a:t>
            </a:r>
            <a:r>
              <a:rPr lang="en-US" b="1" dirty="0" smtClean="0">
                <a:latin typeface="Times New Roman" charset="0"/>
                <a:ea typeface="Times New Roman" charset="0"/>
                <a:cs typeface="Times New Roman" charset="0"/>
              </a:rPr>
              <a:t> 20, </a:t>
            </a:r>
            <a:r>
              <a:rPr lang="en-US" b="1" dirty="0" err="1" smtClean="0">
                <a:latin typeface="Times New Roman" charset="0"/>
                <a:ea typeface="Times New Roman" charset="0"/>
                <a:cs typeface="Times New Roman" charset="0"/>
              </a:rPr>
              <a:t>Yugra</a:t>
            </a:r>
            <a:r>
              <a:rPr lang="en-US" b="1" dirty="0" smtClean="0">
                <a:latin typeface="Times New Roman" charset="0"/>
                <a:ea typeface="Times New Roman" charset="0"/>
                <a:cs typeface="Times New Roman" charset="0"/>
              </a:rPr>
              <a:t>, 2015. Photo by </a:t>
            </a:r>
            <a:r>
              <a:rPr lang="en-US" b="1" dirty="0" err="1" smtClean="0">
                <a:latin typeface="Times New Roman" charset="0"/>
                <a:ea typeface="Times New Roman" charset="0"/>
                <a:cs typeface="Times New Roman" charset="0"/>
              </a:rPr>
              <a:t>Rudkovskaya</a:t>
            </a:r>
            <a:r>
              <a:rPr lang="en-US" b="1" dirty="0" smtClean="0">
                <a:latin typeface="Times New Roman" charset="0"/>
                <a:ea typeface="Times New Roman" charset="0"/>
                <a:cs typeface="Times New Roman" charset="0"/>
              </a:rPr>
              <a:t> M.</a:t>
            </a:r>
            <a:endParaRPr lang="ru-RU"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1371002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0554"/>
          </a:xfrm>
          <a:prstGeom prst="rect">
            <a:avLst/>
          </a:prstGeom>
        </p:spPr>
      </p:pic>
      <p:sp>
        <p:nvSpPr>
          <p:cNvPr id="3" name="TextBox 2"/>
          <p:cNvSpPr txBox="1"/>
          <p:nvPr/>
        </p:nvSpPr>
        <p:spPr>
          <a:xfrm>
            <a:off x="5241472" y="6123214"/>
            <a:ext cx="5306786" cy="923330"/>
          </a:xfrm>
          <a:prstGeom prst="rect">
            <a:avLst/>
          </a:prstGeom>
          <a:noFill/>
        </p:spPr>
        <p:txBody>
          <a:bodyPr wrap="square" rtlCol="0">
            <a:spAutoFit/>
          </a:bodyPr>
          <a:lstStyle/>
          <a:p>
            <a:r>
              <a:rPr lang="en-US" b="1" dirty="0">
                <a:latin typeface="Times New Roman" charset="0"/>
                <a:ea typeface="Times New Roman" charset="0"/>
                <a:cs typeface="Times New Roman" charset="0"/>
              </a:rPr>
              <a:t>The wooden constructions of pitfall traps of </a:t>
            </a:r>
            <a:r>
              <a:rPr lang="en-US" b="1" dirty="0" err="1">
                <a:latin typeface="Times New Roman" charset="0"/>
                <a:ea typeface="Times New Roman" charset="0"/>
                <a:cs typeface="Times New Roman" charset="0"/>
              </a:rPr>
              <a:t>Kedrovaya</a:t>
            </a:r>
            <a:r>
              <a:rPr lang="en-US" b="1" dirty="0">
                <a:latin typeface="Times New Roman" charset="0"/>
                <a:ea typeface="Times New Roman" charset="0"/>
                <a:cs typeface="Times New Roman" charset="0"/>
              </a:rPr>
              <a:t> 20, </a:t>
            </a:r>
            <a:r>
              <a:rPr lang="en-US" b="1" dirty="0" err="1">
                <a:latin typeface="Times New Roman" charset="0"/>
                <a:ea typeface="Times New Roman" charset="0"/>
                <a:cs typeface="Times New Roman" charset="0"/>
              </a:rPr>
              <a:t>Yugra</a:t>
            </a:r>
            <a:r>
              <a:rPr lang="en-US" b="1" dirty="0">
                <a:latin typeface="Times New Roman" charset="0"/>
                <a:ea typeface="Times New Roman" charset="0"/>
                <a:cs typeface="Times New Roman" charset="0"/>
              </a:rPr>
              <a:t>, 2015</a:t>
            </a:r>
            <a:endParaRPr lang="ru-RU" b="1" dirty="0">
              <a:latin typeface="Times New Roman" charset="0"/>
              <a:ea typeface="Times New Roman" charset="0"/>
              <a:cs typeface="Times New Roman" charset="0"/>
            </a:endParaRPr>
          </a:p>
          <a:p>
            <a:endParaRPr lang="ru-RU" dirty="0"/>
          </a:p>
        </p:txBody>
      </p:sp>
    </p:spTree>
    <p:extLst>
      <p:ext uri="{BB962C8B-B14F-4D97-AF65-F5344CB8AC3E}">
        <p14:creationId xmlns:p14="http://schemas.microsoft.com/office/powerpoint/2010/main" val="13760352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3" y="0"/>
            <a:ext cx="6302829" cy="7068312"/>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5320" y="0"/>
            <a:ext cx="5788693" cy="7068312"/>
          </a:xfrm>
          <a:prstGeom prst="rect">
            <a:avLst/>
          </a:prstGeom>
        </p:spPr>
      </p:pic>
      <p:sp>
        <p:nvSpPr>
          <p:cNvPr id="4" name="TextBox 3"/>
          <p:cNvSpPr txBox="1"/>
          <p:nvPr/>
        </p:nvSpPr>
        <p:spPr>
          <a:xfrm>
            <a:off x="718569" y="457200"/>
            <a:ext cx="10384860" cy="369332"/>
          </a:xfrm>
          <a:prstGeom prst="rect">
            <a:avLst/>
          </a:prstGeom>
          <a:noFill/>
        </p:spPr>
        <p:txBody>
          <a:bodyPr wrap="square" rtlCol="0">
            <a:spAutoFit/>
          </a:bodyPr>
          <a:lstStyle/>
          <a:p>
            <a:r>
              <a:rPr lang="en-US" b="1" dirty="0" smtClean="0">
                <a:latin typeface="Times New Roman" charset="0"/>
                <a:ea typeface="Times New Roman" charset="0"/>
                <a:cs typeface="Times New Roman" charset="0"/>
              </a:rPr>
              <a:t>The reconstruction of making a pitfall trap, the drawings by </a:t>
            </a:r>
            <a:r>
              <a:rPr lang="en-US" b="1" dirty="0" err="1" smtClean="0">
                <a:latin typeface="Times New Roman" charset="0"/>
                <a:ea typeface="Times New Roman" charset="0"/>
                <a:cs typeface="Times New Roman" charset="0"/>
              </a:rPr>
              <a:t>Kuhterin</a:t>
            </a:r>
            <a:r>
              <a:rPr lang="en-US" b="1" dirty="0" smtClean="0">
                <a:latin typeface="Times New Roman" charset="0"/>
                <a:ea typeface="Times New Roman" charset="0"/>
                <a:cs typeface="Times New Roman" charset="0"/>
              </a:rPr>
              <a:t> A.</a:t>
            </a:r>
            <a:endParaRPr lang="ru-RU"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6198787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9857"/>
            <a:ext cx="6173948" cy="7430153"/>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4649" y="-693638"/>
            <a:ext cx="6074228" cy="7837714"/>
          </a:xfrm>
          <a:prstGeom prst="rect">
            <a:avLst/>
          </a:prstGeom>
        </p:spPr>
      </p:pic>
      <p:sp>
        <p:nvSpPr>
          <p:cNvPr id="4" name="TextBox 3"/>
          <p:cNvSpPr txBox="1"/>
          <p:nvPr/>
        </p:nvSpPr>
        <p:spPr>
          <a:xfrm>
            <a:off x="667512" y="408214"/>
            <a:ext cx="10354274" cy="369332"/>
          </a:xfrm>
          <a:prstGeom prst="rect">
            <a:avLst/>
          </a:prstGeom>
          <a:noFill/>
        </p:spPr>
        <p:txBody>
          <a:bodyPr wrap="square" rtlCol="0">
            <a:spAutoFit/>
          </a:bodyPr>
          <a:lstStyle/>
          <a:p>
            <a:r>
              <a:rPr lang="en-US" b="1" dirty="0">
                <a:latin typeface="Times New Roman" charset="0"/>
                <a:ea typeface="Times New Roman" charset="0"/>
                <a:cs typeface="Times New Roman" charset="0"/>
              </a:rPr>
              <a:t>The reconstruction of making a pitfall trap, the drawings by </a:t>
            </a:r>
            <a:r>
              <a:rPr lang="en-US" b="1" dirty="0" err="1" smtClean="0">
                <a:latin typeface="Times New Roman" charset="0"/>
                <a:ea typeface="Times New Roman" charset="0"/>
                <a:cs typeface="Times New Roman" charset="0"/>
              </a:rPr>
              <a:t>Kuhterin</a:t>
            </a:r>
            <a:r>
              <a:rPr lang="en-US" b="1" dirty="0" smtClean="0">
                <a:latin typeface="Times New Roman" charset="0"/>
                <a:ea typeface="Times New Roman" charset="0"/>
                <a:cs typeface="Times New Roman" charset="0"/>
              </a:rPr>
              <a:t> A.</a:t>
            </a:r>
            <a:endParaRPr lang="ru-RU" dirty="0"/>
          </a:p>
        </p:txBody>
      </p:sp>
    </p:spTree>
    <p:extLst>
      <p:ext uri="{BB962C8B-B14F-4D97-AF65-F5344CB8AC3E}">
        <p14:creationId xmlns:p14="http://schemas.microsoft.com/office/powerpoint/2010/main" val="301382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257" y="16329"/>
            <a:ext cx="11413671" cy="7315200"/>
          </a:xfrm>
          <a:prstGeom prst="rect">
            <a:avLst/>
          </a:prstGeom>
        </p:spPr>
      </p:pic>
      <p:sp>
        <p:nvSpPr>
          <p:cNvPr id="3" name="TextBox 2"/>
          <p:cNvSpPr txBox="1"/>
          <p:nvPr/>
        </p:nvSpPr>
        <p:spPr>
          <a:xfrm>
            <a:off x="506186" y="310243"/>
            <a:ext cx="10989128" cy="369332"/>
          </a:xfrm>
          <a:prstGeom prst="rect">
            <a:avLst/>
          </a:prstGeom>
          <a:noFill/>
        </p:spPr>
        <p:txBody>
          <a:bodyPr wrap="square" rtlCol="0">
            <a:spAutoFit/>
          </a:bodyPr>
          <a:lstStyle/>
          <a:p>
            <a:r>
              <a:rPr lang="en-US" b="1" dirty="0">
                <a:latin typeface="Times New Roman" charset="0"/>
                <a:ea typeface="Times New Roman" charset="0"/>
                <a:cs typeface="Times New Roman" charset="0"/>
              </a:rPr>
              <a:t>The reconstruction of </a:t>
            </a:r>
            <a:r>
              <a:rPr lang="en-US" b="1" dirty="0" smtClean="0">
                <a:latin typeface="Times New Roman" charset="0"/>
                <a:ea typeface="Times New Roman" charset="0"/>
                <a:cs typeface="Times New Roman" charset="0"/>
              </a:rPr>
              <a:t>a </a:t>
            </a:r>
            <a:r>
              <a:rPr lang="en-US" b="1" dirty="0">
                <a:latin typeface="Times New Roman" charset="0"/>
                <a:ea typeface="Times New Roman" charset="0"/>
                <a:cs typeface="Times New Roman" charset="0"/>
              </a:rPr>
              <a:t>pitfall </a:t>
            </a:r>
            <a:r>
              <a:rPr lang="en-US" b="1" dirty="0" smtClean="0">
                <a:latin typeface="Times New Roman" charset="0"/>
                <a:ea typeface="Times New Roman" charset="0"/>
                <a:cs typeface="Times New Roman" charset="0"/>
              </a:rPr>
              <a:t>trap and a fence system, </a:t>
            </a:r>
            <a:r>
              <a:rPr lang="en-US" b="1" dirty="0">
                <a:latin typeface="Times New Roman" charset="0"/>
                <a:ea typeface="Times New Roman" charset="0"/>
                <a:cs typeface="Times New Roman" charset="0"/>
              </a:rPr>
              <a:t>the drawings by </a:t>
            </a:r>
            <a:r>
              <a:rPr lang="en-US" b="1" dirty="0" err="1" smtClean="0">
                <a:latin typeface="Times New Roman" charset="0"/>
                <a:ea typeface="Times New Roman" charset="0"/>
                <a:cs typeface="Times New Roman" charset="0"/>
              </a:rPr>
              <a:t>Kuhterin</a:t>
            </a:r>
            <a:r>
              <a:rPr lang="en-US" b="1" dirty="0" smtClean="0">
                <a:latin typeface="Times New Roman" charset="0"/>
                <a:ea typeface="Times New Roman" charset="0"/>
                <a:cs typeface="Times New Roman" charset="0"/>
              </a:rPr>
              <a:t> A.</a:t>
            </a:r>
            <a:endParaRPr lang="ru-RU" dirty="0"/>
          </a:p>
        </p:txBody>
      </p:sp>
    </p:spTree>
    <p:extLst>
      <p:ext uri="{BB962C8B-B14F-4D97-AF65-F5344CB8AC3E}">
        <p14:creationId xmlns:p14="http://schemas.microsoft.com/office/powerpoint/2010/main" val="22744974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4786" y="408214"/>
            <a:ext cx="11119757" cy="923330"/>
          </a:xfrm>
          <a:prstGeom prst="rect">
            <a:avLst/>
          </a:prstGeom>
          <a:noFill/>
        </p:spPr>
        <p:txBody>
          <a:bodyPr wrap="square" rtlCol="0">
            <a:spAutoFit/>
          </a:bodyPr>
          <a:lstStyle/>
          <a:p>
            <a:r>
              <a:rPr lang="en-US" b="1" dirty="0">
                <a:latin typeface="Times New Roman" charset="0"/>
                <a:ea typeface="Times New Roman" charset="0"/>
                <a:cs typeface="Times New Roman" charset="0"/>
              </a:rPr>
              <a:t>The corral hunting with the help of stationary devices such as nets on the reindeer natural migration routes, the drawings by </a:t>
            </a:r>
            <a:r>
              <a:rPr lang="en-US" b="1" dirty="0" err="1" smtClean="0">
                <a:latin typeface="Times New Roman" charset="0"/>
                <a:ea typeface="Times New Roman" charset="0"/>
                <a:cs typeface="Times New Roman" charset="0"/>
              </a:rPr>
              <a:t>Kuhterin</a:t>
            </a:r>
            <a:r>
              <a:rPr lang="en-US" b="1" dirty="0" smtClean="0">
                <a:latin typeface="Times New Roman" charset="0"/>
                <a:ea typeface="Times New Roman" charset="0"/>
                <a:cs typeface="Times New Roman" charset="0"/>
              </a:rPr>
              <a:t> </a:t>
            </a:r>
            <a:r>
              <a:rPr lang="en-US" b="1" dirty="0">
                <a:latin typeface="Times New Roman" charset="0"/>
                <a:ea typeface="Times New Roman" charset="0"/>
                <a:cs typeface="Times New Roman" charset="0"/>
              </a:rPr>
              <a:t>A.</a:t>
            </a:r>
            <a:endParaRPr lang="ru-RU" b="1" dirty="0">
              <a:latin typeface="Times New Roman" charset="0"/>
              <a:ea typeface="Times New Roman" charset="0"/>
              <a:cs typeface="Times New Roman" charset="0"/>
            </a:endParaRPr>
          </a:p>
          <a:p>
            <a:endParaRPr lang="ru-RU" dirty="0"/>
          </a:p>
        </p:txBody>
      </p:sp>
      <p:pic>
        <p:nvPicPr>
          <p:cNvPr id="4" name="Изображение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343361" y="-3430345"/>
            <a:ext cx="7543804" cy="14404492"/>
          </a:xfrm>
          <a:prstGeom prst="rect">
            <a:avLst/>
          </a:prstGeom>
        </p:spPr>
      </p:pic>
      <p:sp>
        <p:nvSpPr>
          <p:cNvPr id="5" name="TextBox 4"/>
          <p:cNvSpPr txBox="1"/>
          <p:nvPr/>
        </p:nvSpPr>
        <p:spPr>
          <a:xfrm>
            <a:off x="734786" y="75305"/>
            <a:ext cx="9927771" cy="369332"/>
          </a:xfrm>
          <a:prstGeom prst="rect">
            <a:avLst/>
          </a:prstGeom>
          <a:noFill/>
        </p:spPr>
        <p:txBody>
          <a:bodyPr wrap="square" rtlCol="0">
            <a:spAutoFit/>
          </a:bodyPr>
          <a:lstStyle/>
          <a:p>
            <a:r>
              <a:rPr lang="en-US" b="1" dirty="0">
                <a:latin typeface="Times New Roman" charset="0"/>
                <a:ea typeface="Times New Roman" charset="0"/>
                <a:cs typeface="Times New Roman" charset="0"/>
              </a:rPr>
              <a:t>The corral hunting with </a:t>
            </a:r>
            <a:r>
              <a:rPr lang="en-US" b="1" dirty="0" smtClean="0">
                <a:latin typeface="Times New Roman" charset="0"/>
                <a:ea typeface="Times New Roman" charset="0"/>
                <a:cs typeface="Times New Roman" charset="0"/>
              </a:rPr>
              <a:t>nets </a:t>
            </a:r>
            <a:r>
              <a:rPr lang="en-US" b="1" dirty="0">
                <a:latin typeface="Times New Roman" charset="0"/>
                <a:ea typeface="Times New Roman" charset="0"/>
                <a:cs typeface="Times New Roman" charset="0"/>
              </a:rPr>
              <a:t>on the reindeer natural migration routes, </a:t>
            </a:r>
            <a:r>
              <a:rPr lang="en-US" b="1" dirty="0" smtClean="0">
                <a:latin typeface="Times New Roman" charset="0"/>
                <a:ea typeface="Times New Roman" charset="0"/>
                <a:cs typeface="Times New Roman" charset="0"/>
              </a:rPr>
              <a:t>the drawing  by Popov A.</a:t>
            </a:r>
            <a:endParaRPr lang="ru-RU" dirty="0"/>
          </a:p>
        </p:txBody>
      </p:sp>
    </p:spTree>
    <p:extLst>
      <p:ext uri="{BB962C8B-B14F-4D97-AF65-F5344CB8AC3E}">
        <p14:creationId xmlns:p14="http://schemas.microsoft.com/office/powerpoint/2010/main" val="25591372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545318"/>
          </a:xfrm>
        </p:spPr>
        <p:txBody>
          <a:bodyPr>
            <a:normAutofit fontScale="90000"/>
          </a:bodyPr>
          <a:lstStyle/>
          <a:p>
            <a:pPr algn="just"/>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latin typeface="Times New Roman" charset="0"/>
                <a:ea typeface="Times New Roman" charset="0"/>
                <a:cs typeface="Times New Roman" charset="0"/>
              </a:rPr>
              <a:t>Durability </a:t>
            </a:r>
            <a:r>
              <a:rPr lang="en-US" sz="2800" dirty="0">
                <a:latin typeface="Times New Roman" charset="0"/>
                <a:ea typeface="Times New Roman" charset="0"/>
                <a:cs typeface="Times New Roman" charset="0"/>
              </a:rPr>
              <a:t>and constancy of </a:t>
            </a:r>
            <a:r>
              <a:rPr lang="en-US" sz="2800" dirty="0" smtClean="0">
                <a:latin typeface="Times New Roman" charset="0"/>
                <a:ea typeface="Times New Roman" charset="0"/>
                <a:cs typeface="Times New Roman" charset="0"/>
              </a:rPr>
              <a:t>the </a:t>
            </a:r>
            <a:r>
              <a:rPr lang="en-US" sz="2800" dirty="0">
                <a:latin typeface="Times New Roman" charset="0"/>
                <a:ea typeface="Times New Roman" charset="0"/>
                <a:cs typeface="Times New Roman" charset="0"/>
              </a:rPr>
              <a:t>indigenous peoples </a:t>
            </a:r>
            <a:r>
              <a:rPr lang="en-US" sz="2800" dirty="0" smtClean="0">
                <a:latin typeface="Times New Roman" charset="0"/>
                <a:ea typeface="Times New Roman" charset="0"/>
                <a:cs typeface="Times New Roman" charset="0"/>
              </a:rPr>
              <a:t>traditions of </a:t>
            </a:r>
            <a:r>
              <a:rPr lang="en-US" sz="2800" dirty="0">
                <a:latin typeface="Times New Roman" charset="0"/>
                <a:ea typeface="Times New Roman" charset="0"/>
                <a:cs typeface="Times New Roman" charset="0"/>
              </a:rPr>
              <a:t>the north of Siberia allow us to reconstruct the traditional way of life at the rather wide chronological period - </a:t>
            </a:r>
            <a:r>
              <a:rPr lang="en-US" sz="2800" b="1" dirty="0">
                <a:latin typeface="Times New Roman" charset="0"/>
                <a:ea typeface="Times New Roman" charset="0"/>
                <a:cs typeface="Times New Roman" charset="0"/>
              </a:rPr>
              <a:t>from the middle of the 7th-6th millennium </a:t>
            </a:r>
            <a:r>
              <a:rPr lang="en-US" sz="2800" b="1" dirty="0" smtClean="0">
                <a:latin typeface="Times New Roman" charset="0"/>
                <a:ea typeface="Times New Roman" charset="0"/>
                <a:cs typeface="Times New Roman" charset="0"/>
              </a:rPr>
              <a:t>BC</a:t>
            </a:r>
            <a:r>
              <a:rPr lang="en-US" sz="2800" dirty="0" smtClean="0">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and until </a:t>
            </a:r>
            <a:r>
              <a:rPr lang="en-US" sz="2800" b="1" dirty="0">
                <a:latin typeface="Times New Roman" charset="0"/>
                <a:ea typeface="Times New Roman" charset="0"/>
                <a:cs typeface="Times New Roman" charset="0"/>
              </a:rPr>
              <a:t>the middle of the 20th century. </a:t>
            </a:r>
            <a:r>
              <a:rPr lang="en-US" sz="2800" dirty="0">
                <a:latin typeface="Times New Roman" charset="0"/>
                <a:ea typeface="Times New Roman" charset="0"/>
                <a:cs typeface="Times New Roman" charset="0"/>
              </a:rPr>
              <a:t>This </a:t>
            </a:r>
            <a:r>
              <a:rPr lang="en-US" sz="2800" dirty="0" smtClean="0">
                <a:latin typeface="Times New Roman" charset="0"/>
                <a:ea typeface="Times New Roman" charset="0"/>
                <a:cs typeface="Times New Roman" charset="0"/>
              </a:rPr>
              <a:t>wide range</a:t>
            </a:r>
            <a:r>
              <a:rPr lang="en-US" sz="2800" dirty="0" smtClean="0">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can be explained by </a:t>
            </a:r>
            <a:r>
              <a:rPr lang="en-US" sz="2800" b="1" dirty="0">
                <a:latin typeface="Times New Roman" charset="0"/>
                <a:ea typeface="Times New Roman" charset="0"/>
                <a:cs typeface="Times New Roman" charset="0"/>
              </a:rPr>
              <a:t>stability </a:t>
            </a:r>
            <a:r>
              <a:rPr lang="en-US" sz="2800" dirty="0">
                <a:latin typeface="Times New Roman" charset="0"/>
                <a:ea typeface="Times New Roman" charset="0"/>
                <a:cs typeface="Times New Roman" charset="0"/>
              </a:rPr>
              <a:t>of natural conditions in the taiga region of Western Siberia, </a:t>
            </a:r>
            <a:r>
              <a:rPr lang="en-US" sz="2800" b="1" dirty="0">
                <a:latin typeface="Times New Roman" charset="0"/>
                <a:ea typeface="Times New Roman" charset="0"/>
                <a:cs typeface="Times New Roman" charset="0"/>
              </a:rPr>
              <a:t>stable</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biocenosis</a:t>
            </a:r>
            <a:r>
              <a:rPr lang="en-US" sz="2800" dirty="0">
                <a:latin typeface="Times New Roman" charset="0"/>
                <a:ea typeface="Times New Roman" charset="0"/>
                <a:cs typeface="Times New Roman" charset="0"/>
              </a:rPr>
              <a:t> and </a:t>
            </a:r>
            <a:r>
              <a:rPr lang="en-US" sz="2800" b="1" dirty="0">
                <a:latin typeface="Times New Roman" charset="0"/>
                <a:ea typeface="Times New Roman" charset="0"/>
                <a:cs typeface="Times New Roman" charset="0"/>
              </a:rPr>
              <a:t>stable</a:t>
            </a:r>
            <a:r>
              <a:rPr lang="en-US" sz="2800" dirty="0">
                <a:latin typeface="Times New Roman" charset="0"/>
                <a:ea typeface="Times New Roman" charset="0"/>
                <a:cs typeface="Times New Roman" charset="0"/>
              </a:rPr>
              <a:t> results of </a:t>
            </a:r>
            <a:r>
              <a:rPr lang="en-US" sz="2800" dirty="0" smtClean="0">
                <a:latin typeface="Times New Roman" charset="0"/>
                <a:ea typeface="Times New Roman" charset="0"/>
                <a:cs typeface="Times New Roman" charset="0"/>
              </a:rPr>
              <a:t>hunting.</a:t>
            </a:r>
            <a:endParaRPr lang="ru-RU" sz="2800"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3184071"/>
            <a:ext cx="10515600" cy="2992892"/>
          </a:xfrm>
        </p:spPr>
        <p:txBody>
          <a:bodyPr/>
          <a:lstStyle/>
          <a:p>
            <a:pPr marL="0" indent="0">
              <a:buNone/>
            </a:pPr>
            <a:endParaRPr lang="ru-RU" dirty="0"/>
          </a:p>
        </p:txBody>
      </p:sp>
      <p:pic>
        <p:nvPicPr>
          <p:cNvPr id="5" name="Изображение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929" y="3184071"/>
            <a:ext cx="6447972" cy="3499078"/>
          </a:xfrm>
          <a:prstGeom prst="rect">
            <a:avLst/>
          </a:prstGeom>
        </p:spPr>
      </p:pic>
    </p:spTree>
    <p:extLst>
      <p:ext uri="{BB962C8B-B14F-4D97-AF65-F5344CB8AC3E}">
        <p14:creationId xmlns:p14="http://schemas.microsoft.com/office/powerpoint/2010/main" val="2795273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100" y="-1143000"/>
            <a:ext cx="13422086" cy="8001000"/>
          </a:xfrm>
          <a:prstGeom prst="rect">
            <a:avLst/>
          </a:prstGeom>
        </p:spPr>
      </p:pic>
      <p:sp>
        <p:nvSpPr>
          <p:cNvPr id="3" name="TextBox 2"/>
          <p:cNvSpPr txBox="1"/>
          <p:nvPr/>
        </p:nvSpPr>
        <p:spPr>
          <a:xfrm>
            <a:off x="355600" y="-3545"/>
            <a:ext cx="9964057" cy="646331"/>
          </a:xfrm>
          <a:prstGeom prst="rect">
            <a:avLst/>
          </a:prstGeom>
          <a:noFill/>
        </p:spPr>
        <p:txBody>
          <a:bodyPr wrap="square" rtlCol="0">
            <a:spAutoFit/>
          </a:bodyPr>
          <a:lstStyle/>
          <a:p>
            <a:r>
              <a:rPr lang="en-US" b="1" dirty="0" smtClean="0">
                <a:latin typeface="Times New Roman" charset="0"/>
                <a:ea typeface="Times New Roman" charset="0"/>
                <a:cs typeface="Times New Roman" charset="0"/>
              </a:rPr>
              <a:t>The corral </a:t>
            </a:r>
            <a:r>
              <a:rPr lang="en-US" b="1" dirty="0">
                <a:latin typeface="Times New Roman" charset="0"/>
                <a:ea typeface="Times New Roman" charset="0"/>
                <a:cs typeface="Times New Roman" charset="0"/>
              </a:rPr>
              <a:t>hunting with the help </a:t>
            </a:r>
            <a:r>
              <a:rPr lang="en-US" b="1" dirty="0" smtClean="0">
                <a:latin typeface="Times New Roman" charset="0"/>
                <a:ea typeface="Times New Roman" charset="0"/>
                <a:cs typeface="Times New Roman" charset="0"/>
              </a:rPr>
              <a:t>of nets </a:t>
            </a:r>
            <a:r>
              <a:rPr lang="en-US" b="1" dirty="0" smtClean="0">
                <a:latin typeface="Times New Roman" charset="0"/>
                <a:ea typeface="Times New Roman" charset="0"/>
                <a:cs typeface="Times New Roman" charset="0"/>
              </a:rPr>
              <a:t>on </a:t>
            </a:r>
            <a:r>
              <a:rPr lang="en-US" b="1" dirty="0">
                <a:latin typeface="Times New Roman" charset="0"/>
                <a:ea typeface="Times New Roman" charset="0"/>
                <a:cs typeface="Times New Roman" charset="0"/>
              </a:rPr>
              <a:t>the reindeer natural migration </a:t>
            </a:r>
            <a:r>
              <a:rPr lang="en-US" b="1" dirty="0" smtClean="0">
                <a:latin typeface="Times New Roman" charset="0"/>
                <a:ea typeface="Times New Roman" charset="0"/>
                <a:cs typeface="Times New Roman" charset="0"/>
              </a:rPr>
              <a:t>routes, </a:t>
            </a:r>
            <a:r>
              <a:rPr lang="en-US" b="1" dirty="0">
                <a:latin typeface="Times New Roman" charset="0"/>
                <a:ea typeface="Times New Roman" charset="0"/>
                <a:cs typeface="Times New Roman" charset="0"/>
              </a:rPr>
              <a:t>the drawings by </a:t>
            </a:r>
            <a:r>
              <a:rPr lang="en-US" b="1" dirty="0" err="1" smtClean="0">
                <a:latin typeface="Times New Roman" charset="0"/>
                <a:ea typeface="Times New Roman" charset="0"/>
                <a:cs typeface="Times New Roman" charset="0"/>
              </a:rPr>
              <a:t>Kuhterin</a:t>
            </a:r>
            <a:r>
              <a:rPr lang="en-US" b="1" dirty="0" smtClean="0">
                <a:latin typeface="Times New Roman" charset="0"/>
                <a:ea typeface="Times New Roman" charset="0"/>
                <a:cs typeface="Times New Roman" charset="0"/>
              </a:rPr>
              <a:t> A.</a:t>
            </a:r>
            <a:endParaRPr lang="ru-RU"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695543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914" y="-522515"/>
            <a:ext cx="12915900" cy="7984672"/>
          </a:xfrm>
          <a:prstGeom prst="rect">
            <a:avLst/>
          </a:prstGeom>
        </p:spPr>
      </p:pic>
      <p:sp>
        <p:nvSpPr>
          <p:cNvPr id="3" name="TextBox 2"/>
          <p:cNvSpPr txBox="1"/>
          <p:nvPr/>
        </p:nvSpPr>
        <p:spPr>
          <a:xfrm>
            <a:off x="538843" y="473529"/>
            <a:ext cx="10711543" cy="646331"/>
          </a:xfrm>
          <a:prstGeom prst="rect">
            <a:avLst/>
          </a:prstGeom>
          <a:noFill/>
        </p:spPr>
        <p:txBody>
          <a:bodyPr wrap="square" rtlCol="0">
            <a:spAutoFit/>
          </a:bodyPr>
          <a:lstStyle/>
          <a:p>
            <a:r>
              <a:rPr lang="en-US" b="1" dirty="0">
                <a:latin typeface="Times New Roman" charset="0"/>
                <a:ea typeface="Times New Roman" charset="0"/>
                <a:cs typeface="Times New Roman" charset="0"/>
              </a:rPr>
              <a:t>The corral hunting with </a:t>
            </a:r>
            <a:r>
              <a:rPr lang="en-US" b="1" dirty="0" smtClean="0">
                <a:latin typeface="Times New Roman" charset="0"/>
                <a:ea typeface="Times New Roman" charset="0"/>
                <a:cs typeface="Times New Roman" charset="0"/>
              </a:rPr>
              <a:t>crossbows </a:t>
            </a:r>
            <a:r>
              <a:rPr lang="en-US" b="1" dirty="0" smtClean="0">
                <a:latin typeface="Times New Roman" charset="0"/>
                <a:ea typeface="Times New Roman" charset="0"/>
                <a:cs typeface="Times New Roman" charset="0"/>
              </a:rPr>
              <a:t>on </a:t>
            </a:r>
            <a:r>
              <a:rPr lang="en-US" b="1" dirty="0">
                <a:latin typeface="Times New Roman" charset="0"/>
                <a:ea typeface="Times New Roman" charset="0"/>
                <a:cs typeface="Times New Roman" charset="0"/>
              </a:rPr>
              <a:t>the reindeer natural migration routes, the drawings by </a:t>
            </a:r>
            <a:r>
              <a:rPr lang="en-US" b="1" dirty="0" err="1" smtClean="0">
                <a:latin typeface="Times New Roman" charset="0"/>
                <a:ea typeface="Times New Roman" charset="0"/>
                <a:cs typeface="Times New Roman" charset="0"/>
              </a:rPr>
              <a:t>Kuhterin</a:t>
            </a:r>
            <a:r>
              <a:rPr lang="en-US" b="1" dirty="0" smtClean="0">
                <a:latin typeface="Times New Roman" charset="0"/>
                <a:ea typeface="Times New Roman" charset="0"/>
                <a:cs typeface="Times New Roman" charset="0"/>
              </a:rPr>
              <a:t> </a:t>
            </a:r>
            <a:r>
              <a:rPr lang="en-US" b="1" dirty="0">
                <a:latin typeface="Times New Roman" charset="0"/>
                <a:ea typeface="Times New Roman" charset="0"/>
                <a:cs typeface="Times New Roman" charset="0"/>
              </a:rPr>
              <a:t>A.</a:t>
            </a:r>
            <a:endParaRPr lang="ru-RU" b="1" dirty="0">
              <a:latin typeface="Times New Roman" charset="0"/>
              <a:ea typeface="Times New Roman" charset="0"/>
              <a:cs typeface="Times New Roman" charset="0"/>
            </a:endParaRPr>
          </a:p>
          <a:p>
            <a:endParaRPr lang="ru-RU" dirty="0"/>
          </a:p>
        </p:txBody>
      </p:sp>
    </p:spTree>
    <p:extLst>
      <p:ext uri="{BB962C8B-B14F-4D97-AF65-F5344CB8AC3E}">
        <p14:creationId xmlns:p14="http://schemas.microsoft.com/office/powerpoint/2010/main" val="950543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28"/>
            <a:ext cx="12621986" cy="7641771"/>
          </a:xfrm>
          <a:prstGeom prst="rect">
            <a:avLst/>
          </a:prstGeom>
        </p:spPr>
      </p:pic>
      <p:sp>
        <p:nvSpPr>
          <p:cNvPr id="3" name="TextBox 2"/>
          <p:cNvSpPr txBox="1"/>
          <p:nvPr/>
        </p:nvSpPr>
        <p:spPr>
          <a:xfrm>
            <a:off x="669471" y="391886"/>
            <a:ext cx="11283043" cy="369332"/>
          </a:xfrm>
          <a:prstGeom prst="rect">
            <a:avLst/>
          </a:prstGeom>
          <a:noFill/>
        </p:spPr>
        <p:txBody>
          <a:bodyPr wrap="square" rtlCol="0">
            <a:spAutoFit/>
          </a:bodyPr>
          <a:lstStyle/>
          <a:p>
            <a:r>
              <a:rPr lang="en-US" b="1" dirty="0">
                <a:latin typeface="Times New Roman" charset="0"/>
                <a:ea typeface="Times New Roman" charset="0"/>
                <a:cs typeface="Times New Roman" charset="0"/>
              </a:rPr>
              <a:t>The corral hunting with </a:t>
            </a:r>
            <a:r>
              <a:rPr lang="en-US" b="1" dirty="0" smtClean="0">
                <a:latin typeface="Times New Roman" charset="0"/>
                <a:ea typeface="Times New Roman" charset="0"/>
                <a:cs typeface="Times New Roman" charset="0"/>
              </a:rPr>
              <a:t>cro</a:t>
            </a:r>
            <a:r>
              <a:rPr lang="en-US" b="1" dirty="0" smtClean="0">
                <a:latin typeface="Times New Roman" charset="0"/>
                <a:ea typeface="Times New Roman" charset="0"/>
                <a:cs typeface="Times New Roman" charset="0"/>
              </a:rPr>
              <a:t>ss</a:t>
            </a:r>
            <a:r>
              <a:rPr lang="en-US" b="1" dirty="0" smtClean="0">
                <a:latin typeface="Times New Roman" charset="0"/>
                <a:ea typeface="Times New Roman" charset="0"/>
                <a:cs typeface="Times New Roman" charset="0"/>
              </a:rPr>
              <a:t>bows </a:t>
            </a:r>
            <a:r>
              <a:rPr lang="en-US" b="1" dirty="0">
                <a:latin typeface="Times New Roman" charset="0"/>
                <a:ea typeface="Times New Roman" charset="0"/>
                <a:cs typeface="Times New Roman" charset="0"/>
              </a:rPr>
              <a:t>on the reindeer natural migration routes, the drawings by </a:t>
            </a:r>
            <a:r>
              <a:rPr lang="en-US" b="1" dirty="0" err="1">
                <a:latin typeface="Times New Roman" charset="0"/>
                <a:ea typeface="Times New Roman" charset="0"/>
                <a:cs typeface="Times New Roman" charset="0"/>
              </a:rPr>
              <a:t>Kuchterin</a:t>
            </a:r>
            <a:r>
              <a:rPr lang="en-US" b="1" dirty="0">
                <a:latin typeface="Times New Roman" charset="0"/>
                <a:ea typeface="Times New Roman" charset="0"/>
                <a:cs typeface="Times New Roman" charset="0"/>
              </a:rPr>
              <a:t> A</a:t>
            </a:r>
            <a:r>
              <a:rPr lang="en-US" b="1" dirty="0" smtClean="0">
                <a:latin typeface="Times New Roman" charset="0"/>
                <a:ea typeface="Times New Roman" charset="0"/>
                <a:cs typeface="Times New Roman" charset="0"/>
              </a:rPr>
              <a:t>.</a:t>
            </a:r>
            <a:endParaRPr lang="ru-RU"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9434736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486" y="0"/>
            <a:ext cx="13013872" cy="7380514"/>
          </a:xfrm>
          <a:prstGeom prst="rect">
            <a:avLst/>
          </a:prstGeom>
        </p:spPr>
      </p:pic>
      <p:sp>
        <p:nvSpPr>
          <p:cNvPr id="2" name="TextBox 1"/>
          <p:cNvSpPr txBox="1"/>
          <p:nvPr/>
        </p:nvSpPr>
        <p:spPr>
          <a:xfrm>
            <a:off x="1861456" y="261257"/>
            <a:ext cx="9225643" cy="646331"/>
          </a:xfrm>
          <a:prstGeom prst="rect">
            <a:avLst/>
          </a:prstGeom>
          <a:noFill/>
        </p:spPr>
        <p:txBody>
          <a:bodyPr wrap="square" rtlCol="0">
            <a:spAutoFit/>
          </a:bodyPr>
          <a:lstStyle/>
          <a:p>
            <a:r>
              <a:rPr lang="en-US" b="1" dirty="0" smtClean="0">
                <a:latin typeface="Times New Roman" charset="0"/>
                <a:ea typeface="Times New Roman" charset="0"/>
                <a:cs typeface="Times New Roman" charset="0"/>
              </a:rPr>
              <a:t>A hunter watching the reindeer to come from the hunter’s hut</a:t>
            </a:r>
            <a:r>
              <a:rPr lang="en-US" dirty="0" smtClean="0"/>
              <a:t>, </a:t>
            </a:r>
            <a:r>
              <a:rPr lang="en-US" b="1" dirty="0" smtClean="0">
                <a:latin typeface="Times New Roman" charset="0"/>
                <a:ea typeface="Times New Roman" charset="0"/>
                <a:cs typeface="Times New Roman" charset="0"/>
              </a:rPr>
              <a:t>the </a:t>
            </a:r>
            <a:r>
              <a:rPr lang="en-US" b="1" dirty="0">
                <a:latin typeface="Times New Roman" charset="0"/>
                <a:ea typeface="Times New Roman" charset="0"/>
                <a:cs typeface="Times New Roman" charset="0"/>
              </a:rPr>
              <a:t>drawings by </a:t>
            </a:r>
            <a:r>
              <a:rPr lang="en-US" b="1" dirty="0" err="1">
                <a:latin typeface="Times New Roman" charset="0"/>
                <a:ea typeface="Times New Roman" charset="0"/>
                <a:cs typeface="Times New Roman" charset="0"/>
              </a:rPr>
              <a:t>Kuchterin</a:t>
            </a:r>
            <a:r>
              <a:rPr lang="en-US" b="1" dirty="0">
                <a:latin typeface="Times New Roman" charset="0"/>
                <a:ea typeface="Times New Roman" charset="0"/>
                <a:cs typeface="Times New Roman" charset="0"/>
              </a:rPr>
              <a:t> A.</a:t>
            </a:r>
            <a:endParaRPr lang="ru-RU" dirty="0"/>
          </a:p>
          <a:p>
            <a:endParaRPr lang="ru-RU" dirty="0"/>
          </a:p>
        </p:txBody>
      </p:sp>
    </p:spTree>
    <p:extLst>
      <p:ext uri="{BB962C8B-B14F-4D97-AF65-F5344CB8AC3E}">
        <p14:creationId xmlns:p14="http://schemas.microsoft.com/office/powerpoint/2010/main" val="26157924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2900" y="6384471"/>
            <a:ext cx="11707586" cy="369332"/>
          </a:xfrm>
          <a:prstGeom prst="rect">
            <a:avLst/>
          </a:prstGeom>
          <a:noFill/>
        </p:spPr>
        <p:txBody>
          <a:bodyPr wrap="square" rtlCol="0">
            <a:spAutoFit/>
          </a:bodyPr>
          <a:lstStyle/>
          <a:p>
            <a:pPr algn="ctr"/>
            <a:r>
              <a:rPr lang="en-US" b="1" dirty="0">
                <a:latin typeface="Times New Roman" charset="0"/>
                <a:ea typeface="Times New Roman" charset="0"/>
                <a:cs typeface="Times New Roman" charset="0"/>
              </a:rPr>
              <a:t>The </a:t>
            </a:r>
            <a:r>
              <a:rPr lang="en-US" b="1" dirty="0" err="1">
                <a:latin typeface="Times New Roman" charset="0"/>
                <a:ea typeface="Times New Roman" charset="0"/>
                <a:cs typeface="Times New Roman" charset="0"/>
              </a:rPr>
              <a:t>Yamal</a:t>
            </a:r>
            <a:r>
              <a:rPr lang="en-US" b="1" dirty="0">
                <a:latin typeface="Times New Roman" charset="0"/>
                <a:ea typeface="Times New Roman" charset="0"/>
                <a:cs typeface="Times New Roman" charset="0"/>
              </a:rPr>
              <a:t> Peninsula. </a:t>
            </a:r>
            <a:r>
              <a:rPr lang="en-US" b="1" dirty="0" smtClean="0">
                <a:latin typeface="Times New Roman" charset="0"/>
                <a:ea typeface="Times New Roman" charset="0"/>
                <a:cs typeface="Times New Roman" charset="0"/>
              </a:rPr>
              <a:t>The modern </a:t>
            </a:r>
            <a:r>
              <a:rPr lang="en-US" b="1" dirty="0">
                <a:latin typeface="Times New Roman" charset="0"/>
                <a:ea typeface="Times New Roman" charset="0"/>
                <a:cs typeface="Times New Roman" charset="0"/>
              </a:rPr>
              <a:t>summer </a:t>
            </a:r>
            <a:r>
              <a:rPr lang="en-US" b="1" dirty="0" smtClean="0">
                <a:latin typeface="Times New Roman" charset="0"/>
                <a:ea typeface="Times New Roman" charset="0"/>
                <a:cs typeface="Times New Roman" charset="0"/>
              </a:rPr>
              <a:t>settlement of Nenets. Photo by </a:t>
            </a:r>
            <a:r>
              <a:rPr lang="en-US" b="1" dirty="0" err="1" smtClean="0">
                <a:latin typeface="Times New Roman" charset="0"/>
                <a:ea typeface="Times New Roman" charset="0"/>
                <a:cs typeface="Times New Roman" charset="0"/>
              </a:rPr>
              <a:t>Kardash</a:t>
            </a:r>
            <a:r>
              <a:rPr lang="en-US" b="1" dirty="0" smtClean="0">
                <a:latin typeface="Times New Roman" charset="0"/>
                <a:ea typeface="Times New Roman" charset="0"/>
                <a:cs typeface="Times New Roman" charset="0"/>
              </a:rPr>
              <a:t> O.</a:t>
            </a:r>
            <a:endParaRPr lang="ru-RU" b="1" dirty="0">
              <a:latin typeface="Times New Roman" charset="0"/>
              <a:ea typeface="Times New Roman" charset="0"/>
              <a:cs typeface="Times New Roman" charset="0"/>
            </a:endParaRPr>
          </a:p>
        </p:txBody>
      </p:sp>
      <p:pic>
        <p:nvPicPr>
          <p:cNvPr id="4"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24743" y="163286"/>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1964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4014" y="849086"/>
            <a:ext cx="9927772" cy="4708981"/>
          </a:xfrm>
          <a:prstGeom prst="rect">
            <a:avLst/>
          </a:prstGeom>
          <a:noFill/>
        </p:spPr>
        <p:txBody>
          <a:bodyPr wrap="square" rtlCol="0">
            <a:spAutoFit/>
          </a:bodyPr>
          <a:lstStyle/>
          <a:p>
            <a:pPr algn="just"/>
            <a:r>
              <a:rPr lang="en-US" sz="2500" dirty="0" smtClean="0">
                <a:latin typeface="Times New Roman" charset="0"/>
                <a:ea typeface="Times New Roman" charset="0"/>
                <a:cs typeface="Times New Roman" charset="0"/>
              </a:rPr>
              <a:t>One more specific </a:t>
            </a:r>
            <a:r>
              <a:rPr lang="en-US" sz="2500" dirty="0" smtClean="0">
                <a:latin typeface="Times New Roman" charset="0"/>
                <a:ea typeface="Times New Roman" charset="0"/>
                <a:cs typeface="Times New Roman" charset="0"/>
              </a:rPr>
              <a:t>feature </a:t>
            </a:r>
            <a:r>
              <a:rPr lang="en-US" sz="2500" dirty="0">
                <a:latin typeface="Times New Roman" charset="0"/>
                <a:ea typeface="Times New Roman" charset="0"/>
                <a:cs typeface="Times New Roman" charset="0"/>
              </a:rPr>
              <a:t>of the north of Western Siberia is the almost </a:t>
            </a:r>
            <a:r>
              <a:rPr lang="en-US" sz="2500" b="1" dirty="0">
                <a:latin typeface="Times New Roman" charset="0"/>
                <a:ea typeface="Times New Roman" charset="0"/>
                <a:cs typeface="Times New Roman" charset="0"/>
              </a:rPr>
              <a:t>complete absence of stone </a:t>
            </a:r>
            <a:r>
              <a:rPr lang="en-US" sz="2500" dirty="0">
                <a:latin typeface="Times New Roman" charset="0"/>
                <a:ea typeface="Times New Roman" charset="0"/>
                <a:cs typeface="Times New Roman" charset="0"/>
              </a:rPr>
              <a:t>for making stone tools. The finds of stone tools are rare, there are </a:t>
            </a:r>
            <a:r>
              <a:rPr lang="en-US" sz="2500" dirty="0" smtClean="0">
                <a:latin typeface="Times New Roman" charset="0"/>
                <a:ea typeface="Times New Roman" charset="0"/>
                <a:cs typeface="Times New Roman" charset="0"/>
              </a:rPr>
              <a:t>a few </a:t>
            </a:r>
            <a:r>
              <a:rPr lang="en-US" sz="2500" dirty="0">
                <a:latin typeface="Times New Roman" charset="0"/>
                <a:ea typeface="Times New Roman" charset="0"/>
                <a:cs typeface="Times New Roman" charset="0"/>
              </a:rPr>
              <a:t>arrowheads from the settlements. In the burials there are no more than two or three of them. </a:t>
            </a:r>
            <a:endParaRPr lang="en-US" sz="2500" dirty="0" smtClean="0">
              <a:latin typeface="Times New Roman" charset="0"/>
              <a:ea typeface="Times New Roman" charset="0"/>
              <a:cs typeface="Times New Roman" charset="0"/>
            </a:endParaRPr>
          </a:p>
          <a:p>
            <a:pPr algn="just"/>
            <a:endParaRPr lang="en-US" sz="2500" dirty="0">
              <a:latin typeface="Times New Roman" charset="0"/>
              <a:ea typeface="Times New Roman" charset="0"/>
              <a:cs typeface="Times New Roman" charset="0"/>
            </a:endParaRPr>
          </a:p>
          <a:p>
            <a:pPr algn="just"/>
            <a:r>
              <a:rPr lang="en-US" sz="2500" dirty="0" smtClean="0">
                <a:latin typeface="Times New Roman" charset="0"/>
                <a:ea typeface="Times New Roman" charset="0"/>
                <a:cs typeface="Times New Roman" charset="0"/>
              </a:rPr>
              <a:t>There </a:t>
            </a:r>
            <a:r>
              <a:rPr lang="en-US" sz="2500" dirty="0">
                <a:latin typeface="Times New Roman" charset="0"/>
                <a:ea typeface="Times New Roman" charset="0"/>
                <a:cs typeface="Times New Roman" charset="0"/>
              </a:rPr>
              <a:t>were </a:t>
            </a:r>
            <a:r>
              <a:rPr lang="en-US" sz="2500" dirty="0" smtClean="0">
                <a:latin typeface="Times New Roman" charset="0"/>
                <a:ea typeface="Times New Roman" charset="0"/>
                <a:cs typeface="Times New Roman" charset="0"/>
              </a:rPr>
              <a:t>bows </a:t>
            </a:r>
            <a:r>
              <a:rPr lang="en-US" sz="2500" dirty="0">
                <a:latin typeface="Times New Roman" charset="0"/>
                <a:ea typeface="Times New Roman" charset="0"/>
                <a:cs typeface="Times New Roman" charset="0"/>
              </a:rPr>
              <a:t>and arrows, but stone arrows </a:t>
            </a:r>
            <a:r>
              <a:rPr lang="en-US" sz="2500" dirty="0" smtClean="0">
                <a:latin typeface="Times New Roman" charset="0"/>
                <a:ea typeface="Times New Roman" charset="0"/>
                <a:cs typeface="Times New Roman" charset="0"/>
              </a:rPr>
              <a:t>were </a:t>
            </a:r>
            <a:r>
              <a:rPr lang="en-US" sz="2500" b="1" dirty="0" smtClean="0">
                <a:latin typeface="Times New Roman" charset="0"/>
                <a:ea typeface="Times New Roman" charset="0"/>
                <a:cs typeface="Times New Roman" charset="0"/>
              </a:rPr>
              <a:t>not</a:t>
            </a:r>
            <a:r>
              <a:rPr lang="en-US" sz="2500" dirty="0" smtClean="0">
                <a:latin typeface="Times New Roman" charset="0"/>
                <a:ea typeface="Times New Roman" charset="0"/>
                <a:cs typeface="Times New Roman" charset="0"/>
              </a:rPr>
              <a:t> </a:t>
            </a:r>
            <a:r>
              <a:rPr lang="en-US" sz="2500" b="1" dirty="0" smtClean="0">
                <a:latin typeface="Times New Roman" charset="0"/>
                <a:ea typeface="Times New Roman" charset="0"/>
                <a:cs typeface="Times New Roman" charset="0"/>
              </a:rPr>
              <a:t>widespread</a:t>
            </a:r>
            <a:r>
              <a:rPr lang="en-US" sz="2500" dirty="0" smtClean="0">
                <a:latin typeface="Times New Roman" charset="0"/>
                <a:ea typeface="Times New Roman" charset="0"/>
                <a:cs typeface="Times New Roman" charset="0"/>
              </a:rPr>
              <a:t> </a:t>
            </a:r>
            <a:r>
              <a:rPr lang="en-US" sz="2500" dirty="0">
                <a:latin typeface="Times New Roman" charset="0"/>
                <a:ea typeface="Times New Roman" charset="0"/>
                <a:cs typeface="Times New Roman" charset="0"/>
              </a:rPr>
              <a:t>for use, even bone </a:t>
            </a:r>
            <a:r>
              <a:rPr lang="en-US" sz="2500" dirty="0" smtClean="0">
                <a:latin typeface="Times New Roman" charset="0"/>
                <a:ea typeface="Times New Roman" charset="0"/>
                <a:cs typeface="Times New Roman" charset="0"/>
              </a:rPr>
              <a:t>arrowheads </a:t>
            </a:r>
            <a:r>
              <a:rPr lang="en-US" sz="2500" dirty="0">
                <a:latin typeface="Times New Roman" charset="0"/>
                <a:ea typeface="Times New Roman" charset="0"/>
                <a:cs typeface="Times New Roman" charset="0"/>
              </a:rPr>
              <a:t>were rare, because to make a bone </a:t>
            </a:r>
            <a:r>
              <a:rPr lang="en-US" sz="2500" dirty="0" smtClean="0">
                <a:latin typeface="Times New Roman" charset="0"/>
                <a:ea typeface="Times New Roman" charset="0"/>
                <a:cs typeface="Times New Roman" charset="0"/>
              </a:rPr>
              <a:t>arrowhead </a:t>
            </a:r>
            <a:r>
              <a:rPr lang="en-US" sz="2500" dirty="0">
                <a:latin typeface="Times New Roman" charset="0"/>
                <a:ea typeface="Times New Roman" charset="0"/>
                <a:cs typeface="Times New Roman" charset="0"/>
              </a:rPr>
              <a:t>in the Stone Age there should be a suitable stone tool</a:t>
            </a:r>
            <a:r>
              <a:rPr lang="en-US" sz="2500" dirty="0" smtClean="0">
                <a:latin typeface="Times New Roman" charset="0"/>
                <a:ea typeface="Times New Roman" charset="0"/>
                <a:cs typeface="Times New Roman" charset="0"/>
              </a:rPr>
              <a:t>.</a:t>
            </a:r>
          </a:p>
          <a:p>
            <a:pPr algn="just"/>
            <a:endParaRPr lang="en-US" sz="2500" dirty="0">
              <a:latin typeface="Times New Roman" charset="0"/>
              <a:ea typeface="Times New Roman" charset="0"/>
              <a:cs typeface="Times New Roman" charset="0"/>
            </a:endParaRPr>
          </a:p>
          <a:p>
            <a:pPr algn="just"/>
            <a:r>
              <a:rPr lang="en-US" sz="2500" dirty="0" smtClean="0">
                <a:latin typeface="Times New Roman" charset="0"/>
                <a:ea typeface="Times New Roman" charset="0"/>
                <a:cs typeface="Times New Roman" charset="0"/>
              </a:rPr>
              <a:t>So </a:t>
            </a:r>
            <a:r>
              <a:rPr lang="en-US" sz="2500" dirty="0">
                <a:latin typeface="Times New Roman" charset="0"/>
                <a:ea typeface="Times New Roman" charset="0"/>
                <a:cs typeface="Times New Roman" charset="0"/>
              </a:rPr>
              <a:t>it is possible to conclude that </a:t>
            </a:r>
            <a:r>
              <a:rPr lang="en-US" sz="2500" b="1" dirty="0">
                <a:latin typeface="Times New Roman" charset="0"/>
                <a:ea typeface="Times New Roman" charset="0"/>
                <a:cs typeface="Times New Roman" charset="0"/>
              </a:rPr>
              <a:t>the individual hunting was minimal</a:t>
            </a:r>
            <a:r>
              <a:rPr lang="en-US" sz="2500" dirty="0">
                <a:latin typeface="Times New Roman" charset="0"/>
                <a:ea typeface="Times New Roman" charset="0"/>
                <a:cs typeface="Times New Roman" charset="0"/>
              </a:rPr>
              <a:t>, in the archaeological materials is not known a lot, </a:t>
            </a:r>
            <a:r>
              <a:rPr lang="en-US" sz="2500" b="1" dirty="0" smtClean="0">
                <a:latin typeface="Times New Roman" charset="0"/>
                <a:ea typeface="Times New Roman" charset="0"/>
                <a:cs typeface="Times New Roman" charset="0"/>
              </a:rPr>
              <a:t>collective </a:t>
            </a:r>
            <a:r>
              <a:rPr lang="en-US" sz="2500" b="1" dirty="0">
                <a:latin typeface="Times New Roman" charset="0"/>
                <a:ea typeface="Times New Roman" charset="0"/>
                <a:cs typeface="Times New Roman" charset="0"/>
              </a:rPr>
              <a:t>hunting was more developed and effective</a:t>
            </a:r>
            <a:r>
              <a:rPr lang="en-US" sz="2500" dirty="0">
                <a:latin typeface="Times New Roman" charset="0"/>
                <a:ea typeface="Times New Roman" charset="0"/>
                <a:cs typeface="Times New Roman" charset="0"/>
              </a:rPr>
              <a:t>. </a:t>
            </a:r>
            <a:endParaRPr lang="ru-RU" sz="25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6769020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6143" y="410446"/>
            <a:ext cx="8338457" cy="6537654"/>
          </a:xfrm>
          <a:prstGeom prst="rect">
            <a:avLst/>
          </a:prstGeom>
        </p:spPr>
      </p:pic>
      <p:sp>
        <p:nvSpPr>
          <p:cNvPr id="3" name="TextBox 2"/>
          <p:cNvSpPr txBox="1"/>
          <p:nvPr/>
        </p:nvSpPr>
        <p:spPr>
          <a:xfrm>
            <a:off x="244928" y="179614"/>
            <a:ext cx="11947071" cy="461665"/>
          </a:xfrm>
          <a:prstGeom prst="rect">
            <a:avLst/>
          </a:prstGeom>
          <a:noFill/>
        </p:spPr>
        <p:txBody>
          <a:bodyPr wrap="square" rtlCol="0">
            <a:spAutoFit/>
          </a:bodyPr>
          <a:lstStyle/>
          <a:p>
            <a:pPr algn="ctr"/>
            <a:r>
              <a:rPr lang="en-US" sz="2400" b="1" dirty="0" smtClean="0">
                <a:latin typeface="Times New Roman" charset="0"/>
                <a:ea typeface="Times New Roman" charset="0"/>
                <a:cs typeface="Times New Roman" charset="0"/>
              </a:rPr>
              <a:t>The modern </a:t>
            </a:r>
            <a:r>
              <a:rPr lang="en-US" sz="2400" b="1" dirty="0" err="1" smtClean="0">
                <a:latin typeface="Times New Roman" charset="0"/>
                <a:ea typeface="Times New Roman" charset="0"/>
                <a:cs typeface="Times New Roman" charset="0"/>
              </a:rPr>
              <a:t>Khanty</a:t>
            </a:r>
            <a:r>
              <a:rPr lang="en-US" sz="2400" b="1" dirty="0" smtClean="0">
                <a:latin typeface="Times New Roman" charset="0"/>
                <a:ea typeface="Times New Roman" charset="0"/>
                <a:cs typeface="Times New Roman" charset="0"/>
              </a:rPr>
              <a:t> individual hunting</a:t>
            </a:r>
            <a:endParaRPr lang="ru-RU" sz="24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687031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702128"/>
            <a:ext cx="9583088" cy="6155871"/>
          </a:xfrm>
          <a:prstGeom prst="rect">
            <a:avLst/>
          </a:prstGeom>
        </p:spPr>
      </p:pic>
      <p:sp>
        <p:nvSpPr>
          <p:cNvPr id="3" name="TextBox 2"/>
          <p:cNvSpPr txBox="1"/>
          <p:nvPr/>
        </p:nvSpPr>
        <p:spPr>
          <a:xfrm>
            <a:off x="391886" y="146957"/>
            <a:ext cx="11087100" cy="461665"/>
          </a:xfrm>
          <a:prstGeom prst="rect">
            <a:avLst/>
          </a:prstGeom>
          <a:noFill/>
        </p:spPr>
        <p:txBody>
          <a:bodyPr wrap="square" rtlCol="0">
            <a:spAutoFit/>
          </a:bodyPr>
          <a:lstStyle/>
          <a:p>
            <a:pPr algn="ctr"/>
            <a:r>
              <a:rPr lang="en-US" sz="2400" b="1" dirty="0" smtClean="0">
                <a:latin typeface="Times New Roman" charset="0"/>
                <a:ea typeface="Times New Roman" charset="0"/>
                <a:cs typeface="Times New Roman" charset="0"/>
              </a:rPr>
              <a:t>The modern Nenets individual hunting</a:t>
            </a:r>
            <a:endParaRPr lang="ru-RU" dirty="0"/>
          </a:p>
        </p:txBody>
      </p:sp>
    </p:spTree>
    <p:extLst>
      <p:ext uri="{BB962C8B-B14F-4D97-AF65-F5344CB8AC3E}">
        <p14:creationId xmlns:p14="http://schemas.microsoft.com/office/powerpoint/2010/main" val="18019798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3078" y="580913"/>
            <a:ext cx="4615030" cy="5970865"/>
          </a:xfrm>
          <a:prstGeom prst="rect">
            <a:avLst/>
          </a:prstGeom>
          <a:noFill/>
        </p:spPr>
        <p:txBody>
          <a:bodyPr wrap="square" rtlCol="0">
            <a:spAutoFit/>
          </a:bodyPr>
          <a:lstStyle/>
          <a:p>
            <a:pPr algn="just"/>
            <a:r>
              <a:rPr lang="en-US" sz="2800" dirty="0" smtClean="0">
                <a:latin typeface="Times New Roman" charset="0"/>
                <a:ea typeface="Times New Roman" charset="0"/>
                <a:cs typeface="Times New Roman" charset="0"/>
              </a:rPr>
              <a:t>The </a:t>
            </a:r>
            <a:r>
              <a:rPr lang="en-US" sz="2800" b="1" dirty="0" smtClean="0">
                <a:latin typeface="Times New Roman" charset="0"/>
                <a:ea typeface="Times New Roman" charset="0"/>
                <a:cs typeface="Times New Roman" charset="0"/>
              </a:rPr>
              <a:t>individual </a:t>
            </a:r>
            <a:r>
              <a:rPr lang="en-US" sz="2800" b="1" dirty="0">
                <a:latin typeface="Times New Roman" charset="0"/>
                <a:ea typeface="Times New Roman" charset="0"/>
                <a:cs typeface="Times New Roman" charset="0"/>
              </a:rPr>
              <a:t>hunt </a:t>
            </a:r>
            <a:r>
              <a:rPr lang="en-US" sz="2800" dirty="0">
                <a:latin typeface="Times New Roman" charset="0"/>
                <a:ea typeface="Times New Roman" charset="0"/>
                <a:cs typeface="Times New Roman" charset="0"/>
              </a:rPr>
              <a:t>for wild deer with a shield was </a:t>
            </a:r>
            <a:r>
              <a:rPr lang="en-US" sz="2800" dirty="0" smtClean="0">
                <a:latin typeface="Times New Roman" charset="0"/>
                <a:ea typeface="Times New Roman" charset="0"/>
                <a:cs typeface="Times New Roman" charset="0"/>
              </a:rPr>
              <a:t>recorded in the </a:t>
            </a:r>
            <a:r>
              <a:rPr lang="en-US" sz="2800" dirty="0">
                <a:latin typeface="Times New Roman" charset="0"/>
                <a:ea typeface="Times New Roman" charset="0"/>
                <a:cs typeface="Times New Roman" charset="0"/>
              </a:rPr>
              <a:t>northern </a:t>
            </a:r>
            <a:r>
              <a:rPr lang="en-US" sz="2800" dirty="0" err="1">
                <a:latin typeface="Times New Roman" charset="0"/>
                <a:ea typeface="Times New Roman" charset="0"/>
                <a:cs typeface="Times New Roman" charset="0"/>
              </a:rPr>
              <a:t>Ket</a:t>
            </a:r>
            <a:r>
              <a:rPr lang="en-US" sz="2800" dirty="0">
                <a:latin typeface="Times New Roman" charset="0"/>
                <a:ea typeface="Times New Roman" charset="0"/>
                <a:cs typeface="Times New Roman" charset="0"/>
              </a:rPr>
              <a:t> groups living in forest </a:t>
            </a:r>
            <a:r>
              <a:rPr lang="en-US" sz="2800" dirty="0" smtClean="0">
                <a:latin typeface="Times New Roman" charset="0"/>
                <a:ea typeface="Times New Roman" charset="0"/>
                <a:cs typeface="Times New Roman" charset="0"/>
              </a:rPr>
              <a:t>tundra. The </a:t>
            </a:r>
            <a:r>
              <a:rPr lang="en-US" sz="2800" dirty="0">
                <a:latin typeface="Times New Roman" charset="0"/>
                <a:ea typeface="Times New Roman" charset="0"/>
                <a:cs typeface="Times New Roman" charset="0"/>
              </a:rPr>
              <a:t>hunter crawled to the animal at a </a:t>
            </a:r>
            <a:r>
              <a:rPr lang="en-US" sz="2800" dirty="0" smtClean="0">
                <a:latin typeface="Times New Roman" charset="0"/>
                <a:ea typeface="Times New Roman" charset="0"/>
                <a:cs typeface="Times New Roman" charset="0"/>
              </a:rPr>
              <a:t>distance </a:t>
            </a:r>
            <a:r>
              <a:rPr lang="en-US" sz="2800" dirty="0">
                <a:latin typeface="Times New Roman" charset="0"/>
                <a:ea typeface="Times New Roman" charset="0"/>
                <a:cs typeface="Times New Roman" charset="0"/>
              </a:rPr>
              <a:t>of </a:t>
            </a:r>
            <a:r>
              <a:rPr lang="en-US" sz="2800" dirty="0" smtClean="0">
                <a:latin typeface="Times New Roman" charset="0"/>
                <a:ea typeface="Times New Roman" charset="0"/>
                <a:cs typeface="Times New Roman" charset="0"/>
              </a:rPr>
              <a:t>shot </a:t>
            </a:r>
            <a:r>
              <a:rPr lang="en-US" sz="2800" dirty="0" smtClean="0">
                <a:latin typeface="Times New Roman" charset="0"/>
                <a:ea typeface="Times New Roman" charset="0"/>
                <a:cs typeface="Times New Roman" charset="0"/>
              </a:rPr>
              <a:t>under a </a:t>
            </a:r>
            <a:r>
              <a:rPr lang="en-US" sz="2800" dirty="0">
                <a:latin typeface="Times New Roman" charset="0"/>
                <a:ea typeface="Times New Roman" charset="0"/>
                <a:cs typeface="Times New Roman" charset="0"/>
              </a:rPr>
              <a:t>cover of </a:t>
            </a:r>
            <a:r>
              <a:rPr lang="en-US" sz="2800" dirty="0" smtClean="0">
                <a:latin typeface="Times New Roman" charset="0"/>
                <a:ea typeface="Times New Roman" charset="0"/>
                <a:cs typeface="Times New Roman" charset="0"/>
              </a:rPr>
              <a:t>light </a:t>
            </a:r>
            <a:r>
              <a:rPr lang="en-US" sz="2800" dirty="0">
                <a:latin typeface="Times New Roman" charset="0"/>
                <a:ea typeface="Times New Roman" charset="0"/>
                <a:cs typeface="Times New Roman" charset="0"/>
              </a:rPr>
              <a:t>parka </a:t>
            </a:r>
            <a:r>
              <a:rPr lang="en-US" sz="2800" dirty="0" smtClean="0">
                <a:latin typeface="Times New Roman" charset="0"/>
                <a:ea typeface="Times New Roman" charset="0"/>
                <a:cs typeface="Times New Roman" charset="0"/>
              </a:rPr>
              <a:t>made of </a:t>
            </a:r>
            <a:r>
              <a:rPr lang="en-US" sz="2800" dirty="0">
                <a:latin typeface="Times New Roman" charset="0"/>
                <a:ea typeface="Times New Roman" charset="0"/>
                <a:cs typeface="Times New Roman" charset="0"/>
              </a:rPr>
              <a:t>reindeer fur, and instead of </a:t>
            </a:r>
            <a:r>
              <a:rPr lang="en-US" sz="2800" dirty="0" smtClean="0">
                <a:latin typeface="Times New Roman" charset="0"/>
                <a:ea typeface="Times New Roman" charset="0"/>
                <a:cs typeface="Times New Roman" charset="0"/>
              </a:rPr>
              <a:t>ordinary </a:t>
            </a:r>
            <a:r>
              <a:rPr lang="en-US" sz="2800" dirty="0" smtClean="0">
                <a:latin typeface="Times New Roman" charset="0"/>
                <a:ea typeface="Times New Roman" charset="0"/>
                <a:cs typeface="Times New Roman" charset="0"/>
              </a:rPr>
              <a:t>shoes </a:t>
            </a:r>
            <a:r>
              <a:rPr lang="en-US" sz="2800" dirty="0">
                <a:latin typeface="Times New Roman" charset="0"/>
                <a:ea typeface="Times New Roman" charset="0"/>
                <a:cs typeface="Times New Roman" charset="0"/>
              </a:rPr>
              <a:t>wore ones, entirely made out of reindeer leg skin of light tone in order to be </a:t>
            </a:r>
            <a:r>
              <a:rPr lang="en-US" sz="2800" dirty="0" smtClean="0">
                <a:latin typeface="Times New Roman" charset="0"/>
                <a:ea typeface="Times New Roman" charset="0"/>
                <a:cs typeface="Times New Roman" charset="0"/>
              </a:rPr>
              <a:t>not seen on </a:t>
            </a:r>
            <a:r>
              <a:rPr lang="en-US" sz="2800" dirty="0">
                <a:latin typeface="Times New Roman" charset="0"/>
                <a:ea typeface="Times New Roman" charset="0"/>
                <a:cs typeface="Times New Roman" charset="0"/>
              </a:rPr>
              <a:t>white snow.</a:t>
            </a:r>
            <a:endParaRPr lang="ru-RU" sz="2800" dirty="0">
              <a:latin typeface="Times New Roman" charset="0"/>
              <a:ea typeface="Times New Roman" charset="0"/>
              <a:cs typeface="Times New Roman" charset="0"/>
            </a:endParaRPr>
          </a:p>
          <a:p>
            <a:endParaRPr lang="ru-RU" dirty="0"/>
          </a:p>
        </p:txBody>
      </p:sp>
      <p:pic>
        <p:nvPicPr>
          <p:cNvPr id="2050" name="Picture 2" descr="https://image.fhserv.ru/hunting/2014-02-ea34144cbb27d03956024cc6000c34f5__rsu-1000-800.jpg?hash=ad07abd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242" y="685800"/>
            <a:ext cx="6667500" cy="49434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5171" y="5927271"/>
            <a:ext cx="6286500" cy="369332"/>
          </a:xfrm>
          <a:prstGeom prst="rect">
            <a:avLst/>
          </a:prstGeom>
          <a:noFill/>
        </p:spPr>
        <p:txBody>
          <a:bodyPr wrap="square" rtlCol="0">
            <a:spAutoFit/>
          </a:bodyPr>
          <a:lstStyle/>
          <a:p>
            <a:r>
              <a:rPr lang="en-US" b="1" dirty="0" smtClean="0"/>
              <a:t>By </a:t>
            </a:r>
            <a:r>
              <a:rPr lang="en-US" b="1" dirty="0" err="1" smtClean="0"/>
              <a:t>Cherkasov</a:t>
            </a:r>
            <a:r>
              <a:rPr lang="en-US" b="1" dirty="0" smtClean="0"/>
              <a:t> A. </a:t>
            </a:r>
            <a:r>
              <a:rPr lang="en-US" b="1" i="1" dirty="0" smtClean="0"/>
              <a:t>The notes of a hunter of western Siberia</a:t>
            </a:r>
            <a:endParaRPr lang="ru-RU" b="1" i="1" dirty="0"/>
          </a:p>
        </p:txBody>
      </p:sp>
    </p:spTree>
    <p:extLst>
      <p:ext uri="{BB962C8B-B14F-4D97-AF65-F5344CB8AC3E}">
        <p14:creationId xmlns:p14="http://schemas.microsoft.com/office/powerpoint/2010/main" val="8472280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53143" y="266596"/>
            <a:ext cx="11217728" cy="5078313"/>
          </a:xfrm>
          <a:prstGeom prst="rect">
            <a:avLst/>
          </a:prstGeom>
        </p:spPr>
        <p:txBody>
          <a:bodyPr wrap="square">
            <a:spAutoFit/>
          </a:bodyPr>
          <a:lstStyle/>
          <a:p>
            <a:pPr indent="450215" algn="just">
              <a:lnSpc>
                <a:spcPct val="150000"/>
              </a:lnSpc>
              <a:spcAft>
                <a:spcPts val="0"/>
              </a:spcAft>
            </a:pPr>
            <a:r>
              <a:rPr lang="en-US" sz="2400" b="1" dirty="0">
                <a:latin typeface="Times New Roman" charset="0"/>
                <a:ea typeface="Times New Roman" charset="0"/>
                <a:cs typeface="Times New Roman" charset="0"/>
              </a:rPr>
              <a:t>Territorial isolation </a:t>
            </a:r>
            <a:r>
              <a:rPr lang="en-US" sz="2400" dirty="0" smtClean="0">
                <a:latin typeface="Times New Roman" charset="0"/>
                <a:ea typeface="Times New Roman" charset="0"/>
                <a:cs typeface="Times New Roman" charset="0"/>
              </a:rPr>
              <a:t>was the reason for </a:t>
            </a:r>
            <a:r>
              <a:rPr lang="en-US" sz="2400" dirty="0" smtClean="0">
                <a:latin typeface="Times New Roman" charset="0"/>
                <a:ea typeface="Times New Roman" charset="0"/>
                <a:cs typeface="Times New Roman" charset="0"/>
              </a:rPr>
              <a:t>the </a:t>
            </a:r>
            <a:r>
              <a:rPr lang="en-US" sz="2400" b="1" dirty="0">
                <a:latin typeface="Times New Roman" charset="0"/>
                <a:ea typeface="Times New Roman" charset="0"/>
                <a:cs typeface="Times New Roman" charset="0"/>
              </a:rPr>
              <a:t>preservation of the </a:t>
            </a:r>
            <a:r>
              <a:rPr lang="en-US" sz="2400" b="1" dirty="0" err="1">
                <a:latin typeface="Times New Roman" charset="0"/>
                <a:ea typeface="Times New Roman" charset="0"/>
                <a:cs typeface="Times New Roman" charset="0"/>
              </a:rPr>
              <a:t>biocenosis</a:t>
            </a:r>
            <a:r>
              <a:rPr lang="en-US" sz="2400" b="1" dirty="0">
                <a:latin typeface="Times New Roman" charset="0"/>
                <a:ea typeface="Times New Roman" charset="0"/>
                <a:cs typeface="Times New Roman" charset="0"/>
              </a:rPr>
              <a:t> </a:t>
            </a:r>
            <a:r>
              <a:rPr lang="en-US" sz="2400" dirty="0">
                <a:latin typeface="Times New Roman" charset="0"/>
                <a:ea typeface="Times New Roman" charset="0"/>
                <a:cs typeface="Times New Roman" charset="0"/>
              </a:rPr>
              <a:t>throughout the entire </a:t>
            </a:r>
            <a:r>
              <a:rPr lang="en-US" sz="2400" dirty="0" smtClean="0">
                <a:latin typeface="Times New Roman" charset="0"/>
                <a:ea typeface="Times New Roman" charset="0"/>
                <a:cs typeface="Times New Roman" charset="0"/>
              </a:rPr>
              <a:t>Holocene. </a:t>
            </a:r>
            <a:r>
              <a:rPr lang="en-US" sz="2400" dirty="0">
                <a:latin typeface="Times New Roman" charset="0"/>
                <a:ea typeface="Times New Roman" charset="0"/>
                <a:cs typeface="Times New Roman" charset="0"/>
              </a:rPr>
              <a:t>Northern reindeer </a:t>
            </a:r>
            <a:r>
              <a:rPr lang="en-US" sz="2400" dirty="0" smtClean="0">
                <a:latin typeface="Times New Roman" charset="0"/>
                <a:ea typeface="Times New Roman" charset="0"/>
                <a:cs typeface="Times New Roman" charset="0"/>
              </a:rPr>
              <a:t>appears </a:t>
            </a:r>
            <a:r>
              <a:rPr lang="en-US" sz="2400" dirty="0">
                <a:latin typeface="Times New Roman" charset="0"/>
                <a:ea typeface="Times New Roman" charset="0"/>
                <a:cs typeface="Times New Roman" charset="0"/>
              </a:rPr>
              <a:t>in the Early </a:t>
            </a:r>
            <a:r>
              <a:rPr lang="en-US" sz="2400" dirty="0" smtClean="0">
                <a:latin typeface="Times New Roman" charset="0"/>
                <a:ea typeface="Times New Roman" charset="0"/>
                <a:cs typeface="Times New Roman" charset="0"/>
              </a:rPr>
              <a:t>Pleistocene, </a:t>
            </a:r>
            <a:r>
              <a:rPr lang="en-US" sz="2400" dirty="0">
                <a:latin typeface="Times New Roman" charset="0"/>
                <a:ea typeface="Times New Roman" charset="0"/>
                <a:cs typeface="Times New Roman" charset="0"/>
              </a:rPr>
              <a:t>its modern species </a:t>
            </a:r>
            <a:r>
              <a:rPr lang="en-US" sz="2400" dirty="0" err="1">
                <a:latin typeface="Times New Roman" charset="0"/>
                <a:ea typeface="Times New Roman" charset="0"/>
                <a:cs typeface="Times New Roman" charset="0"/>
              </a:rPr>
              <a:t>Rangifer</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tarandus</a:t>
            </a:r>
            <a:r>
              <a:rPr lang="en-US" sz="2400" dirty="0">
                <a:latin typeface="Times New Roman" charset="0"/>
                <a:ea typeface="Times New Roman" charset="0"/>
                <a:cs typeface="Times New Roman" charset="0"/>
              </a:rPr>
              <a:t> becomes one of the predominant among the deer of the northern taiga and the Arctic. </a:t>
            </a:r>
            <a:r>
              <a:rPr lang="en-US" sz="2400" b="1" dirty="0">
                <a:latin typeface="Times New Roman" charset="0"/>
                <a:ea typeface="Times New Roman" charset="0"/>
                <a:cs typeface="Times New Roman" charset="0"/>
              </a:rPr>
              <a:t>Resettlement of Asian tribes to this territory</a:t>
            </a:r>
            <a:r>
              <a:rPr lang="en-US" sz="2400" dirty="0">
                <a:latin typeface="Times New Roman" charset="0"/>
                <a:ea typeface="Times New Roman" charset="0"/>
                <a:cs typeface="Times New Roman" charset="0"/>
              </a:rPr>
              <a:t> took place in the late Pleistocene-early Holocene from the south. There was an </a:t>
            </a:r>
            <a:r>
              <a:rPr lang="en-US" sz="2400" b="1" dirty="0">
                <a:latin typeface="Times New Roman" charset="0"/>
                <a:ea typeface="Times New Roman" charset="0"/>
                <a:cs typeface="Times New Roman" charset="0"/>
              </a:rPr>
              <a:t>important adaptation task for the migrants</a:t>
            </a:r>
            <a:r>
              <a:rPr lang="en-US" sz="2400" dirty="0">
                <a:latin typeface="Times New Roman" charset="0"/>
                <a:ea typeface="Times New Roman" charset="0"/>
                <a:cs typeface="Times New Roman" charset="0"/>
              </a:rPr>
              <a:t>, especially in the absence of flint, stone, suitable making individual hunting tools. Collective hunting apparently been known before, but in the North, in these special conditions, </a:t>
            </a:r>
            <a:r>
              <a:rPr lang="en-US" sz="2400" b="1" dirty="0">
                <a:latin typeface="Times New Roman" charset="0"/>
                <a:ea typeface="Times New Roman" charset="0"/>
                <a:cs typeface="Times New Roman" charset="0"/>
              </a:rPr>
              <a:t>a</a:t>
            </a:r>
            <a:r>
              <a:rPr lang="en-US" sz="2400" dirty="0">
                <a:latin typeface="Times New Roman" charset="0"/>
                <a:ea typeface="Times New Roman" charset="0"/>
                <a:cs typeface="Times New Roman" charset="0"/>
              </a:rPr>
              <a:t> </a:t>
            </a:r>
            <a:r>
              <a:rPr lang="en-US" sz="2400" b="1" dirty="0">
                <a:latin typeface="Times New Roman" charset="0"/>
                <a:ea typeface="Times New Roman" charset="0"/>
                <a:cs typeface="Times New Roman" charset="0"/>
              </a:rPr>
              <a:t>new form of hunting</a:t>
            </a:r>
            <a:r>
              <a:rPr lang="en-US" sz="2400" dirty="0">
                <a:latin typeface="Times New Roman" charset="0"/>
                <a:ea typeface="Times New Roman" charset="0"/>
                <a:cs typeface="Times New Roman" charset="0"/>
              </a:rPr>
              <a:t> was </a:t>
            </a:r>
            <a:r>
              <a:rPr lang="en-US" sz="2400" b="1" dirty="0">
                <a:latin typeface="Times New Roman" charset="0"/>
                <a:ea typeface="Times New Roman" charset="0"/>
                <a:cs typeface="Times New Roman" charset="0"/>
              </a:rPr>
              <a:t>the result of adaptation</a:t>
            </a:r>
            <a:r>
              <a:rPr lang="en-US" sz="2400" dirty="0">
                <a:latin typeface="Times New Roman" charset="0"/>
                <a:ea typeface="Times New Roman" charset="0"/>
                <a:cs typeface="Times New Roman" charset="0"/>
              </a:rPr>
              <a:t>, which, due to isolation of the territory, existed until almost </a:t>
            </a:r>
            <a:r>
              <a:rPr lang="en-US" sz="2400" b="1" dirty="0">
                <a:latin typeface="Times New Roman" charset="0"/>
                <a:ea typeface="Times New Roman" charset="0"/>
                <a:cs typeface="Times New Roman" charset="0"/>
              </a:rPr>
              <a:t>the 20th century</a:t>
            </a:r>
            <a:r>
              <a:rPr lang="en-US" dirty="0">
                <a:latin typeface="Times New Roman" charset="0"/>
                <a:ea typeface="Times New Roman" charset="0"/>
                <a:cs typeface="Times New Roman" charset="0"/>
              </a:rPr>
              <a:t>.</a:t>
            </a:r>
            <a:endParaRPr lang="ru-RU" sz="1600" dirty="0">
              <a:effectLst/>
              <a:latin typeface="Calibri" charset="0"/>
              <a:ea typeface="ＭＳ 明朝" charset="-128"/>
              <a:cs typeface="Times New Roman" charset="0"/>
            </a:endParaRPr>
          </a:p>
        </p:txBody>
      </p:sp>
    </p:spTree>
    <p:extLst>
      <p:ext uri="{BB962C8B-B14F-4D97-AF65-F5344CB8AC3E}">
        <p14:creationId xmlns:p14="http://schemas.microsoft.com/office/powerpoint/2010/main" val="427355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4157" y="6155871"/>
            <a:ext cx="11250386" cy="369332"/>
          </a:xfrm>
          <a:prstGeom prst="rect">
            <a:avLst/>
          </a:prstGeom>
          <a:noFill/>
        </p:spPr>
        <p:txBody>
          <a:bodyPr wrap="square" rtlCol="0">
            <a:spAutoFit/>
          </a:bodyPr>
          <a:lstStyle/>
          <a:p>
            <a:pPr algn="ctr"/>
            <a:r>
              <a:rPr lang="it-IT" b="1" dirty="0">
                <a:latin typeface="Times New Roman" charset="0"/>
                <a:ea typeface="Times New Roman" charset="0"/>
                <a:cs typeface="Times New Roman" charset="0"/>
              </a:rPr>
              <a:t>The North of Western Siberia. The </a:t>
            </a:r>
            <a:r>
              <a:rPr lang="it-IT" b="1" dirty="0" err="1">
                <a:latin typeface="Times New Roman" charset="0"/>
                <a:ea typeface="Times New Roman" charset="0"/>
                <a:cs typeface="Times New Roman" charset="0"/>
              </a:rPr>
              <a:t>Yamal</a:t>
            </a:r>
            <a:r>
              <a:rPr lang="it-IT" b="1" dirty="0">
                <a:latin typeface="Times New Roman" charset="0"/>
                <a:ea typeface="Times New Roman" charset="0"/>
                <a:cs typeface="Times New Roman" charset="0"/>
              </a:rPr>
              <a:t> </a:t>
            </a:r>
            <a:r>
              <a:rPr lang="it-IT" b="1" dirty="0" err="1">
                <a:latin typeface="Times New Roman" charset="0"/>
                <a:ea typeface="Times New Roman" charset="0"/>
                <a:cs typeface="Times New Roman" charset="0"/>
              </a:rPr>
              <a:t>Peninsula</a:t>
            </a:r>
            <a:r>
              <a:rPr lang="it-IT" b="1" dirty="0">
                <a:latin typeface="Times New Roman" charset="0"/>
                <a:ea typeface="Times New Roman" charset="0"/>
                <a:cs typeface="Times New Roman" charset="0"/>
              </a:rPr>
              <a:t>. The </a:t>
            </a:r>
            <a:r>
              <a:rPr lang="it-IT" b="1" dirty="0" err="1">
                <a:latin typeface="Times New Roman" charset="0"/>
                <a:ea typeface="Times New Roman" charset="0"/>
                <a:cs typeface="Times New Roman" charset="0"/>
              </a:rPr>
              <a:t>Nenets</a:t>
            </a:r>
            <a:r>
              <a:rPr lang="it-IT" b="1" dirty="0">
                <a:latin typeface="Times New Roman" charset="0"/>
                <a:ea typeface="Times New Roman" charset="0"/>
                <a:cs typeface="Times New Roman" charset="0"/>
              </a:rPr>
              <a:t>. </a:t>
            </a:r>
            <a:r>
              <a:rPr lang="it-IT" b="1" dirty="0" err="1">
                <a:latin typeface="Times New Roman" charset="0"/>
                <a:ea typeface="Times New Roman" charset="0"/>
                <a:cs typeface="Times New Roman" charset="0"/>
              </a:rPr>
              <a:t>Narten</a:t>
            </a:r>
            <a:r>
              <a:rPr lang="it-IT" b="1" dirty="0">
                <a:latin typeface="Times New Roman" charset="0"/>
                <a:ea typeface="Times New Roman" charset="0"/>
                <a:cs typeface="Times New Roman" charset="0"/>
              </a:rPr>
              <a:t> </a:t>
            </a:r>
            <a:r>
              <a:rPr lang="it-IT" b="1" dirty="0" err="1">
                <a:latin typeface="Times New Roman" charset="0"/>
                <a:ea typeface="Times New Roman" charset="0"/>
                <a:cs typeface="Times New Roman" charset="0"/>
              </a:rPr>
              <a:t>transport</a:t>
            </a:r>
            <a:r>
              <a:rPr lang="it-IT" b="1" dirty="0">
                <a:latin typeface="Times New Roman" charset="0"/>
                <a:ea typeface="Times New Roman" charset="0"/>
                <a:cs typeface="Times New Roman" charset="0"/>
              </a:rPr>
              <a:t>. </a:t>
            </a:r>
            <a:r>
              <a:rPr lang="en-US" b="1" dirty="0" smtClean="0">
                <a:latin typeface="Times New Roman" charset="0"/>
                <a:ea typeface="Times New Roman" charset="0"/>
                <a:cs typeface="Times New Roman" charset="0"/>
              </a:rPr>
              <a:t>Photo by </a:t>
            </a:r>
            <a:r>
              <a:rPr lang="en-US" b="1" dirty="0" err="1" smtClean="0">
                <a:latin typeface="Times New Roman" charset="0"/>
                <a:ea typeface="Times New Roman" charset="0"/>
                <a:cs typeface="Times New Roman" charset="0"/>
              </a:rPr>
              <a:t>Kardash</a:t>
            </a:r>
            <a:r>
              <a:rPr lang="en-US" b="1" dirty="0" smtClean="0">
                <a:latin typeface="Times New Roman" charset="0"/>
                <a:ea typeface="Times New Roman" charset="0"/>
                <a:cs typeface="Times New Roman" charset="0"/>
              </a:rPr>
              <a:t> O. </a:t>
            </a:r>
            <a:endParaRPr lang="ru-RU" b="1" dirty="0">
              <a:latin typeface="Times New Roman" charset="0"/>
              <a:ea typeface="Times New Roman" charset="0"/>
              <a:cs typeface="Times New Roman" charset="0"/>
            </a:endParaRPr>
          </a:p>
        </p:txBody>
      </p:sp>
      <p:sp>
        <p:nvSpPr>
          <p:cNvPr id="4" name="TextBox 3"/>
          <p:cNvSpPr txBox="1"/>
          <p:nvPr/>
        </p:nvSpPr>
        <p:spPr>
          <a:xfrm>
            <a:off x="604157" y="4555671"/>
            <a:ext cx="11250386" cy="1246495"/>
          </a:xfrm>
          <a:prstGeom prst="rect">
            <a:avLst/>
          </a:prstGeom>
          <a:noFill/>
        </p:spPr>
        <p:txBody>
          <a:bodyPr wrap="square" rtlCol="0">
            <a:spAutoFit/>
          </a:bodyPr>
          <a:lstStyle/>
          <a:p>
            <a:pPr algn="just"/>
            <a:r>
              <a:rPr lang="en-US" sz="2500" b="1" dirty="0" smtClean="0">
                <a:latin typeface="Times New Roman" charset="0"/>
                <a:ea typeface="Times New Roman" charset="0"/>
                <a:cs typeface="Times New Roman" charset="0"/>
              </a:rPr>
              <a:t>Domesticated reindeer </a:t>
            </a:r>
            <a:r>
              <a:rPr lang="en-US" sz="2500" dirty="0">
                <a:latin typeface="Times New Roman" charset="0"/>
                <a:ea typeface="Times New Roman" charset="0"/>
                <a:cs typeface="Times New Roman" charset="0"/>
              </a:rPr>
              <a:t>were used only as transport, no more than </a:t>
            </a:r>
            <a:r>
              <a:rPr lang="en-US" sz="2500" b="1" dirty="0">
                <a:latin typeface="Times New Roman" charset="0"/>
                <a:ea typeface="Times New Roman" charset="0"/>
                <a:cs typeface="Times New Roman" charset="0"/>
              </a:rPr>
              <a:t>10-15 reindeer for one </a:t>
            </a:r>
            <a:r>
              <a:rPr lang="en-US" sz="2500" b="1" dirty="0" smtClean="0">
                <a:latin typeface="Times New Roman" charset="0"/>
                <a:ea typeface="Times New Roman" charset="0"/>
                <a:cs typeface="Times New Roman" charset="0"/>
              </a:rPr>
              <a:t>family</a:t>
            </a:r>
            <a:r>
              <a:rPr lang="en-US" sz="2500" dirty="0" smtClean="0">
                <a:latin typeface="Times New Roman" charset="0"/>
                <a:ea typeface="Times New Roman" charset="0"/>
                <a:cs typeface="Times New Roman" charset="0"/>
              </a:rPr>
              <a:t>. </a:t>
            </a:r>
            <a:r>
              <a:rPr lang="en-US" sz="2500" dirty="0">
                <a:latin typeface="Times New Roman" charset="0"/>
                <a:ea typeface="Times New Roman" charset="0"/>
                <a:cs typeface="Times New Roman" charset="0"/>
              </a:rPr>
              <a:t>Stability of food species and their abundance provided food. The main food species, according to </a:t>
            </a:r>
            <a:r>
              <a:rPr lang="en-US" sz="2500" dirty="0" err="1">
                <a:latin typeface="Times New Roman" charset="0"/>
                <a:ea typeface="Times New Roman" charset="0"/>
                <a:cs typeface="Times New Roman" charset="0"/>
              </a:rPr>
              <a:t>archeozoology</a:t>
            </a:r>
            <a:r>
              <a:rPr lang="en-US" sz="2500" dirty="0">
                <a:latin typeface="Times New Roman" charset="0"/>
                <a:ea typeface="Times New Roman" charset="0"/>
                <a:cs typeface="Times New Roman" charset="0"/>
              </a:rPr>
              <a:t>, were </a:t>
            </a:r>
            <a:r>
              <a:rPr lang="en-US" sz="2500" b="1" dirty="0">
                <a:latin typeface="Times New Roman" charset="0"/>
                <a:ea typeface="Times New Roman" charset="0"/>
                <a:cs typeface="Times New Roman" charset="0"/>
              </a:rPr>
              <a:t>large </a:t>
            </a:r>
            <a:r>
              <a:rPr lang="en-US" sz="2500" b="1" dirty="0" smtClean="0">
                <a:latin typeface="Times New Roman" charset="0"/>
                <a:ea typeface="Times New Roman" charset="0"/>
                <a:cs typeface="Times New Roman" charset="0"/>
              </a:rPr>
              <a:t>ungulates - </a:t>
            </a:r>
            <a:r>
              <a:rPr lang="en-US" sz="2500" b="1" dirty="0">
                <a:latin typeface="Times New Roman" charset="0"/>
                <a:ea typeface="Times New Roman" charset="0"/>
                <a:cs typeface="Times New Roman" charset="0"/>
              </a:rPr>
              <a:t>reindeer and elk.</a:t>
            </a:r>
            <a:endParaRPr lang="ru-RU" sz="2500" b="1" dirty="0">
              <a:latin typeface="Times New Roman" charset="0"/>
              <a:ea typeface="Times New Roman" charset="0"/>
              <a:cs typeface="Times New Roman" charset="0"/>
            </a:endParaRPr>
          </a:p>
        </p:txBody>
      </p:sp>
      <p:pic>
        <p:nvPicPr>
          <p:cNvPr id="5"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5229" y="277586"/>
            <a:ext cx="7168242" cy="427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45449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1115" y="816429"/>
            <a:ext cx="10793186" cy="5016758"/>
          </a:xfrm>
          <a:prstGeom prst="rect">
            <a:avLst/>
          </a:prstGeom>
          <a:noFill/>
        </p:spPr>
        <p:txBody>
          <a:bodyPr wrap="square" rtlCol="0">
            <a:spAutoFit/>
          </a:bodyPr>
          <a:lstStyle/>
          <a:p>
            <a:pPr algn="just"/>
            <a:r>
              <a:rPr lang="en-US" sz="3200" b="1" dirty="0">
                <a:latin typeface="Times New Roman" charset="0"/>
                <a:ea typeface="Times New Roman" charset="0"/>
                <a:cs typeface="Times New Roman" charset="0"/>
              </a:rPr>
              <a:t>The regularity of wild reindeer herds migrations </a:t>
            </a:r>
            <a:r>
              <a:rPr lang="en-US" sz="3200" dirty="0">
                <a:latin typeface="Times New Roman" charset="0"/>
                <a:ea typeface="Times New Roman" charset="0"/>
                <a:cs typeface="Times New Roman" charset="0"/>
              </a:rPr>
              <a:t>and the </a:t>
            </a:r>
            <a:r>
              <a:rPr lang="en-US" sz="3200" b="1" dirty="0">
                <a:latin typeface="Times New Roman" charset="0"/>
                <a:ea typeface="Times New Roman" charset="0"/>
                <a:cs typeface="Times New Roman" charset="0"/>
              </a:rPr>
              <a:t>persistence of the routes </a:t>
            </a:r>
            <a:r>
              <a:rPr lang="en-US" sz="3200" dirty="0">
                <a:latin typeface="Times New Roman" charset="0"/>
                <a:ea typeface="Times New Roman" charset="0"/>
                <a:cs typeface="Times New Roman" charset="0"/>
              </a:rPr>
              <a:t>for their seasonal migrations was a good opportunity for collective hunting methods. Hunters had to take into account the direction and time of the mass migrations of deer (in spring to the sea coast, in autumn - back), they had to thoroughly </a:t>
            </a:r>
            <a:r>
              <a:rPr lang="en-US" sz="3200" dirty="0" smtClean="0">
                <a:latin typeface="Times New Roman" charset="0"/>
                <a:ea typeface="Times New Roman" charset="0"/>
                <a:cs typeface="Times New Roman" charset="0"/>
              </a:rPr>
              <a:t>learn </a:t>
            </a:r>
            <a:r>
              <a:rPr lang="en-US" sz="3200" dirty="0">
                <a:latin typeface="Times New Roman" charset="0"/>
                <a:ea typeface="Times New Roman" charset="0"/>
                <a:cs typeface="Times New Roman" charset="0"/>
              </a:rPr>
              <a:t>the ways of such migrations in order to choose the places most convenient for hunting. Until recently, </a:t>
            </a:r>
            <a:r>
              <a:rPr lang="en-US" sz="3200" b="1" dirty="0">
                <a:latin typeface="Times New Roman" charset="0"/>
                <a:ea typeface="Times New Roman" charset="0"/>
                <a:cs typeface="Times New Roman" charset="0"/>
              </a:rPr>
              <a:t>the changes</a:t>
            </a:r>
            <a:r>
              <a:rPr lang="en-US" sz="3200" dirty="0">
                <a:latin typeface="Times New Roman" charset="0"/>
                <a:ea typeface="Times New Roman" charset="0"/>
                <a:cs typeface="Times New Roman" charset="0"/>
              </a:rPr>
              <a:t> in the ways of seasonal migrations of wild reindeer radically violated the economic </a:t>
            </a:r>
            <a:r>
              <a:rPr lang="en-US" sz="3200" dirty="0" smtClean="0">
                <a:latin typeface="Times New Roman" charset="0"/>
                <a:ea typeface="Times New Roman" charset="0"/>
                <a:cs typeface="Times New Roman" charset="0"/>
              </a:rPr>
              <a:t>and </a:t>
            </a:r>
            <a:r>
              <a:rPr lang="en-US" sz="3200" dirty="0">
                <a:latin typeface="Times New Roman" charset="0"/>
                <a:ea typeface="Times New Roman" charset="0"/>
                <a:cs typeface="Times New Roman" charset="0"/>
              </a:rPr>
              <a:t>rhythm of life of the tundra population, forcing him to move to other places, start wars, etc. </a:t>
            </a:r>
            <a:endParaRPr lang="ru-RU" sz="3200" dirty="0"/>
          </a:p>
        </p:txBody>
      </p:sp>
    </p:spTree>
    <p:extLst>
      <p:ext uri="{BB962C8B-B14F-4D97-AF65-F5344CB8AC3E}">
        <p14:creationId xmlns:p14="http://schemas.microsoft.com/office/powerpoint/2010/main" val="3335823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7686" y="702129"/>
            <a:ext cx="10287000" cy="4524315"/>
          </a:xfrm>
          <a:prstGeom prst="rect">
            <a:avLst/>
          </a:prstGeom>
          <a:noFill/>
        </p:spPr>
        <p:txBody>
          <a:bodyPr wrap="square" rtlCol="0">
            <a:spAutoFit/>
          </a:bodyPr>
          <a:lstStyle/>
          <a:p>
            <a:pPr algn="just"/>
            <a:r>
              <a:rPr lang="en-US" dirty="0">
                <a:latin typeface="Times New Roman" charset="0"/>
                <a:ea typeface="Times New Roman" charset="0"/>
                <a:cs typeface="Times New Roman" charset="0"/>
              </a:rPr>
              <a:t>An </a:t>
            </a:r>
            <a:r>
              <a:rPr lang="en-US" b="1" dirty="0">
                <a:latin typeface="Times New Roman" charset="0"/>
                <a:ea typeface="Times New Roman" charset="0"/>
                <a:cs typeface="Times New Roman" charset="0"/>
              </a:rPr>
              <a:t>indirect confirmation</a:t>
            </a:r>
            <a:r>
              <a:rPr lang="en-US" dirty="0">
                <a:latin typeface="Times New Roman" charset="0"/>
                <a:ea typeface="Times New Roman" charset="0"/>
                <a:cs typeface="Times New Roman" charset="0"/>
              </a:rPr>
              <a:t> of the development of the social structure of hunters and gatherers of the North of Western Siberia can be the number of </a:t>
            </a:r>
            <a:r>
              <a:rPr lang="en-US" b="1" dirty="0">
                <a:latin typeface="Times New Roman" charset="0"/>
                <a:ea typeface="Times New Roman" charset="0"/>
                <a:cs typeface="Times New Roman" charset="0"/>
              </a:rPr>
              <a:t>settlements</a:t>
            </a:r>
            <a:r>
              <a:rPr lang="en-US" dirty="0">
                <a:latin typeface="Times New Roman" charset="0"/>
                <a:ea typeface="Times New Roman" charset="0"/>
                <a:cs typeface="Times New Roman" charset="0"/>
              </a:rPr>
              <a:t> and the number of </a:t>
            </a:r>
            <a:r>
              <a:rPr lang="en-US" b="1" dirty="0">
                <a:latin typeface="Times New Roman" charset="0"/>
                <a:ea typeface="Times New Roman" charset="0"/>
                <a:cs typeface="Times New Roman" charset="0"/>
              </a:rPr>
              <a:t>dwellings</a:t>
            </a:r>
            <a:r>
              <a:rPr lang="en-US" dirty="0">
                <a:latin typeface="Times New Roman" charset="0"/>
                <a:ea typeface="Times New Roman" charset="0"/>
                <a:cs typeface="Times New Roman" charset="0"/>
              </a:rPr>
              <a:t> functioning on them at the same time. Interesting is the correlation with the settlements of the </a:t>
            </a:r>
            <a:r>
              <a:rPr lang="en-US" dirty="0" err="1">
                <a:latin typeface="Times New Roman" charset="0"/>
                <a:ea typeface="Times New Roman" charset="0"/>
                <a:cs typeface="Times New Roman" charset="0"/>
              </a:rPr>
              <a:t>Khanty</a:t>
            </a:r>
            <a:r>
              <a:rPr lang="en-US" dirty="0">
                <a:latin typeface="Times New Roman" charset="0"/>
                <a:ea typeface="Times New Roman" charset="0"/>
                <a:cs typeface="Times New Roman" charset="0"/>
              </a:rPr>
              <a:t> of the </a:t>
            </a:r>
            <a:r>
              <a:rPr lang="en-US" dirty="0" smtClean="0">
                <a:latin typeface="Times New Roman" charset="0"/>
                <a:ea typeface="Times New Roman" charset="0"/>
                <a:cs typeface="Times New Roman" charset="0"/>
              </a:rPr>
              <a:t>17</a:t>
            </a:r>
            <a:r>
              <a:rPr lang="en-US" baseline="30000" dirty="0" smtClean="0">
                <a:latin typeface="Times New Roman" charset="0"/>
                <a:ea typeface="Times New Roman" charset="0"/>
                <a:cs typeface="Times New Roman" charset="0"/>
              </a:rPr>
              <a:t>th</a:t>
            </a:r>
            <a:r>
              <a:rPr lang="en-US" dirty="0" smtClean="0">
                <a:latin typeface="Times New Roman" charset="0"/>
                <a:ea typeface="Times New Roman" charset="0"/>
                <a:cs typeface="Times New Roman" charset="0"/>
              </a:rPr>
              <a:t> </a:t>
            </a:r>
            <a:r>
              <a:rPr lang="mr-IN" dirty="0" smtClean="0">
                <a:latin typeface="Times New Roman" charset="0"/>
                <a:ea typeface="Times New Roman" charset="0"/>
                <a:cs typeface="Times New Roman" charset="0"/>
              </a:rPr>
              <a:t>–</a:t>
            </a:r>
            <a:r>
              <a:rPr lang="en-US" dirty="0" smtClean="0">
                <a:latin typeface="Times New Roman" charset="0"/>
                <a:ea typeface="Times New Roman" charset="0"/>
                <a:cs typeface="Times New Roman" charset="0"/>
              </a:rPr>
              <a:t> 19</a:t>
            </a:r>
            <a:r>
              <a:rPr lang="en-US" baseline="30000" dirty="0" smtClean="0">
                <a:latin typeface="Times New Roman" charset="0"/>
                <a:ea typeface="Times New Roman" charset="0"/>
                <a:cs typeface="Times New Roman" charset="0"/>
              </a:rPr>
              <a:t>th</a:t>
            </a:r>
            <a:r>
              <a:rPr lang="en-US" dirty="0" smtClean="0">
                <a:latin typeface="Times New Roman" charset="0"/>
                <a:ea typeface="Times New Roman" charset="0"/>
                <a:cs typeface="Times New Roman" charset="0"/>
              </a:rPr>
              <a:t> centuries</a:t>
            </a:r>
            <a:r>
              <a:rPr lang="en-US" dirty="0">
                <a:latin typeface="Times New Roman" charset="0"/>
                <a:ea typeface="Times New Roman" charset="0"/>
                <a:cs typeface="Times New Roman" charset="0"/>
              </a:rPr>
              <a:t>, who mainly used individual hunting </a:t>
            </a:r>
            <a:r>
              <a:rPr lang="en-US" dirty="0" smtClean="0">
                <a:latin typeface="Times New Roman" charset="0"/>
                <a:ea typeface="Times New Roman" charset="0"/>
                <a:cs typeface="Times New Roman" charset="0"/>
              </a:rPr>
              <a:t>methods. </a:t>
            </a:r>
          </a:p>
          <a:p>
            <a:pPr algn="just"/>
            <a:endParaRPr lang="en-US" dirty="0">
              <a:latin typeface="Times New Roman" charset="0"/>
              <a:ea typeface="Times New Roman" charset="0"/>
              <a:cs typeface="Times New Roman" charset="0"/>
            </a:endParaRPr>
          </a:p>
          <a:p>
            <a:pPr algn="just"/>
            <a:r>
              <a:rPr lang="en-US" dirty="0" smtClean="0">
                <a:latin typeface="Times New Roman" charset="0"/>
                <a:ea typeface="Times New Roman" charset="0"/>
                <a:cs typeface="Times New Roman" charset="0"/>
              </a:rPr>
              <a:t>Separate </a:t>
            </a:r>
            <a:r>
              <a:rPr lang="en-US" dirty="0">
                <a:latin typeface="Times New Roman" charset="0"/>
                <a:ea typeface="Times New Roman" charset="0"/>
                <a:cs typeface="Times New Roman" charset="0"/>
              </a:rPr>
              <a:t>settlements of </a:t>
            </a:r>
            <a:r>
              <a:rPr lang="en-US" b="1" dirty="0">
                <a:latin typeface="Times New Roman" charset="0"/>
                <a:ea typeface="Times New Roman" charset="0"/>
                <a:cs typeface="Times New Roman" charset="0"/>
              </a:rPr>
              <a:t>the Mesolithic - early Neolithic </a:t>
            </a:r>
            <a:r>
              <a:rPr lang="en-US" dirty="0">
                <a:latin typeface="Times New Roman" charset="0"/>
                <a:ea typeface="Times New Roman" charset="0"/>
                <a:cs typeface="Times New Roman" charset="0"/>
              </a:rPr>
              <a:t>usually had up to </a:t>
            </a:r>
            <a:r>
              <a:rPr lang="en-US" dirty="0" smtClean="0">
                <a:latin typeface="Times New Roman" charset="0"/>
                <a:ea typeface="Times New Roman" charset="0"/>
                <a:cs typeface="Times New Roman" charset="0"/>
              </a:rPr>
              <a:t>12 </a:t>
            </a:r>
            <a:r>
              <a:rPr lang="en-US" dirty="0">
                <a:latin typeface="Times New Roman" charset="0"/>
                <a:ea typeface="Times New Roman" charset="0"/>
                <a:cs typeface="Times New Roman" charset="0"/>
              </a:rPr>
              <a:t>dwellings, each of which belonged to the family, which allows us to determine the number of the neighborhood community in the range from </a:t>
            </a:r>
            <a:r>
              <a:rPr lang="en-US" dirty="0" smtClean="0">
                <a:latin typeface="Times New Roman" charset="0"/>
                <a:ea typeface="Times New Roman" charset="0"/>
                <a:cs typeface="Times New Roman" charset="0"/>
              </a:rPr>
              <a:t>96 </a:t>
            </a:r>
            <a:r>
              <a:rPr lang="en-US" dirty="0">
                <a:latin typeface="Times New Roman" charset="0"/>
                <a:ea typeface="Times New Roman" charset="0"/>
                <a:cs typeface="Times New Roman" charset="0"/>
              </a:rPr>
              <a:t>to </a:t>
            </a:r>
            <a:r>
              <a:rPr lang="en-US" dirty="0" smtClean="0">
                <a:latin typeface="Times New Roman" charset="0"/>
                <a:ea typeface="Times New Roman" charset="0"/>
                <a:cs typeface="Times New Roman" charset="0"/>
              </a:rPr>
              <a:t>192 </a:t>
            </a:r>
            <a:r>
              <a:rPr lang="en-US" dirty="0">
                <a:latin typeface="Times New Roman" charset="0"/>
                <a:ea typeface="Times New Roman" charset="0"/>
                <a:cs typeface="Times New Roman" charset="0"/>
              </a:rPr>
              <a:t>people</a:t>
            </a:r>
            <a:r>
              <a:rPr lang="en-US" dirty="0" smtClean="0">
                <a:latin typeface="Times New Roman" charset="0"/>
                <a:ea typeface="Times New Roman" charset="0"/>
                <a:cs typeface="Times New Roman" charset="0"/>
              </a:rPr>
              <a:t>.</a:t>
            </a:r>
          </a:p>
          <a:p>
            <a:pPr algn="just"/>
            <a:endParaRPr lang="en-US" dirty="0">
              <a:latin typeface="Times New Roman" charset="0"/>
              <a:ea typeface="Times New Roman" charset="0"/>
              <a:cs typeface="Times New Roman" charset="0"/>
            </a:endParaRPr>
          </a:p>
          <a:p>
            <a:pPr algn="just"/>
            <a:r>
              <a:rPr lang="en-US" dirty="0" smtClean="0">
                <a:latin typeface="Times New Roman" charset="0"/>
                <a:ea typeface="Times New Roman" charset="0"/>
                <a:cs typeface="Times New Roman" charset="0"/>
              </a:rPr>
              <a:t>In </a:t>
            </a:r>
            <a:r>
              <a:rPr lang="en-US" b="1" dirty="0">
                <a:latin typeface="Times New Roman" charset="0"/>
                <a:ea typeface="Times New Roman" charset="0"/>
                <a:cs typeface="Times New Roman" charset="0"/>
              </a:rPr>
              <a:t>the Iron Age, </a:t>
            </a:r>
            <a:r>
              <a:rPr lang="en-US" dirty="0">
                <a:latin typeface="Times New Roman" charset="0"/>
                <a:ea typeface="Times New Roman" charset="0"/>
                <a:cs typeface="Times New Roman" charset="0"/>
              </a:rPr>
              <a:t>the average number of settlements is the same, rarely reach up to </a:t>
            </a:r>
            <a:r>
              <a:rPr lang="en-US" dirty="0" smtClean="0">
                <a:latin typeface="Times New Roman" charset="0"/>
                <a:ea typeface="Times New Roman" charset="0"/>
                <a:cs typeface="Times New Roman" charset="0"/>
              </a:rPr>
              <a:t>14 </a:t>
            </a:r>
            <a:r>
              <a:rPr lang="en-US" dirty="0">
                <a:latin typeface="Times New Roman" charset="0"/>
                <a:ea typeface="Times New Roman" charset="0"/>
                <a:cs typeface="Times New Roman" charset="0"/>
              </a:rPr>
              <a:t>dwellings, so the maximum population is from </a:t>
            </a:r>
            <a:r>
              <a:rPr lang="en-US" dirty="0" smtClean="0">
                <a:latin typeface="Times New Roman" charset="0"/>
                <a:ea typeface="Times New Roman" charset="0"/>
                <a:cs typeface="Times New Roman" charset="0"/>
              </a:rPr>
              <a:t>112 - 222 </a:t>
            </a:r>
            <a:r>
              <a:rPr lang="en-US" dirty="0">
                <a:latin typeface="Times New Roman" charset="0"/>
                <a:ea typeface="Times New Roman" charset="0"/>
                <a:cs typeface="Times New Roman" charset="0"/>
              </a:rPr>
              <a:t>people</a:t>
            </a:r>
            <a:r>
              <a:rPr lang="en-US" dirty="0" smtClean="0">
                <a:latin typeface="Times New Roman" charset="0"/>
                <a:ea typeface="Times New Roman" charset="0"/>
                <a:cs typeface="Times New Roman" charset="0"/>
              </a:rPr>
              <a:t>.</a:t>
            </a:r>
          </a:p>
          <a:p>
            <a:pPr algn="just"/>
            <a:endParaRPr lang="en-US" dirty="0" smtClean="0">
              <a:latin typeface="Times New Roman" charset="0"/>
              <a:ea typeface="Times New Roman" charset="0"/>
              <a:cs typeface="Times New Roman" charset="0"/>
            </a:endParaRPr>
          </a:p>
          <a:p>
            <a:pPr algn="just"/>
            <a:r>
              <a:rPr lang="en-US" dirty="0">
                <a:latin typeface="Times New Roman" charset="0"/>
                <a:ea typeface="Times New Roman" charset="0"/>
                <a:cs typeface="Times New Roman" charset="0"/>
              </a:rPr>
              <a:t>After </a:t>
            </a:r>
            <a:r>
              <a:rPr lang="en-US" b="1" dirty="0">
                <a:latin typeface="Times New Roman" charset="0"/>
                <a:ea typeface="Times New Roman" charset="0"/>
                <a:cs typeface="Times New Roman" charset="0"/>
              </a:rPr>
              <a:t>switching </a:t>
            </a:r>
            <a:r>
              <a:rPr lang="en-US" b="1" dirty="0" smtClean="0">
                <a:latin typeface="Times New Roman" charset="0"/>
                <a:ea typeface="Times New Roman" charset="0"/>
                <a:cs typeface="Times New Roman" charset="0"/>
              </a:rPr>
              <a:t>from the collective </a:t>
            </a:r>
            <a:r>
              <a:rPr lang="en-US" b="1" dirty="0">
                <a:latin typeface="Times New Roman" charset="0"/>
                <a:ea typeface="Times New Roman" charset="0"/>
                <a:cs typeface="Times New Roman" charset="0"/>
              </a:rPr>
              <a:t>hunting to individual hunting</a:t>
            </a:r>
            <a:r>
              <a:rPr lang="en-US" dirty="0">
                <a:latin typeface="Times New Roman" charset="0"/>
                <a:ea typeface="Times New Roman" charset="0"/>
                <a:cs typeface="Times New Roman" charset="0"/>
              </a:rPr>
              <a:t>, the population of </a:t>
            </a:r>
            <a:r>
              <a:rPr lang="en-US" b="1" dirty="0">
                <a:latin typeface="Times New Roman" charset="0"/>
                <a:ea typeface="Times New Roman" charset="0"/>
                <a:cs typeface="Times New Roman" charset="0"/>
              </a:rPr>
              <a:t>settlements </a:t>
            </a:r>
            <a:r>
              <a:rPr lang="en-US" b="1" dirty="0" smtClean="0">
                <a:latin typeface="Times New Roman" charset="0"/>
                <a:ea typeface="Times New Roman" charset="0"/>
                <a:cs typeface="Times New Roman" charset="0"/>
              </a:rPr>
              <a:t>decreased:</a:t>
            </a:r>
            <a:r>
              <a:rPr lang="ru-RU" b="1" dirty="0" smtClean="0">
                <a:latin typeface="Times New Roman" charset="0"/>
                <a:ea typeface="Times New Roman" charset="0"/>
                <a:cs typeface="Times New Roman" charset="0"/>
              </a:rPr>
              <a:t> </a:t>
            </a:r>
            <a:endParaRPr lang="en-US" b="1" dirty="0" smtClean="0">
              <a:latin typeface="Times New Roman" charset="0"/>
              <a:ea typeface="Times New Roman" charset="0"/>
              <a:cs typeface="Times New Roman" charset="0"/>
            </a:endParaRPr>
          </a:p>
          <a:p>
            <a:pPr algn="just"/>
            <a:endParaRPr lang="en-US" b="1" dirty="0">
              <a:latin typeface="Times New Roman" charset="0"/>
              <a:ea typeface="Times New Roman" charset="0"/>
              <a:cs typeface="Times New Roman" charset="0"/>
            </a:endParaRPr>
          </a:p>
          <a:p>
            <a:pPr algn="just"/>
            <a:r>
              <a:rPr lang="en-US" b="1" dirty="0" smtClean="0">
                <a:latin typeface="Times New Roman" charset="0"/>
                <a:ea typeface="Times New Roman" charset="0"/>
                <a:cs typeface="Times New Roman" charset="0"/>
              </a:rPr>
              <a:t>After 12</a:t>
            </a:r>
            <a:r>
              <a:rPr lang="en-US" b="1" baseline="30000" dirty="0" smtClean="0">
                <a:latin typeface="Times New Roman" charset="0"/>
                <a:ea typeface="Times New Roman" charset="0"/>
                <a:cs typeface="Times New Roman" charset="0"/>
              </a:rPr>
              <a:t>th</a:t>
            </a:r>
            <a:r>
              <a:rPr lang="en-US" b="1" dirty="0" smtClean="0">
                <a:latin typeface="Times New Roman" charset="0"/>
                <a:ea typeface="Times New Roman" charset="0"/>
                <a:cs typeface="Times New Roman" charset="0"/>
              </a:rPr>
              <a:t>-13</a:t>
            </a:r>
            <a:r>
              <a:rPr lang="en-US" b="1" baseline="30000" dirty="0" smtClean="0">
                <a:latin typeface="Times New Roman" charset="0"/>
                <a:ea typeface="Times New Roman" charset="0"/>
                <a:cs typeface="Times New Roman" charset="0"/>
              </a:rPr>
              <a:t>th</a:t>
            </a:r>
            <a:r>
              <a:rPr lang="en-US" b="1" dirty="0" smtClean="0">
                <a:latin typeface="Times New Roman" charset="0"/>
                <a:ea typeface="Times New Roman" charset="0"/>
                <a:cs typeface="Times New Roman" charset="0"/>
              </a:rPr>
              <a:t> centuries - </a:t>
            </a:r>
            <a:r>
              <a:rPr lang="en-US" dirty="0">
                <a:latin typeface="Times New Roman" charset="0"/>
                <a:ea typeface="Times New Roman" charset="0"/>
                <a:cs typeface="Times New Roman" charset="0"/>
              </a:rPr>
              <a:t>from </a:t>
            </a:r>
            <a:r>
              <a:rPr lang="en-US" dirty="0" smtClean="0">
                <a:latin typeface="Times New Roman" charset="0"/>
                <a:ea typeface="Times New Roman" charset="0"/>
                <a:cs typeface="Times New Roman" charset="0"/>
              </a:rPr>
              <a:t>8-12 </a:t>
            </a:r>
            <a:r>
              <a:rPr lang="en-US" dirty="0">
                <a:latin typeface="Times New Roman" charset="0"/>
                <a:ea typeface="Times New Roman" charset="0"/>
                <a:cs typeface="Times New Roman" charset="0"/>
              </a:rPr>
              <a:t>people up to a </a:t>
            </a:r>
            <a:r>
              <a:rPr lang="en-US" dirty="0" smtClean="0">
                <a:latin typeface="Times New Roman" charset="0"/>
                <a:ea typeface="Times New Roman" charset="0"/>
                <a:cs typeface="Times New Roman" charset="0"/>
              </a:rPr>
              <a:t>max. of 38-48 people</a:t>
            </a:r>
            <a:r>
              <a:rPr lang="en-US" dirty="0">
                <a:latin typeface="Times New Roman" charset="0"/>
                <a:ea typeface="Times New Roman" charset="0"/>
                <a:cs typeface="Times New Roman" charset="0"/>
              </a:rPr>
              <a:t>.</a:t>
            </a:r>
            <a:r>
              <a:rPr lang="ru-RU" dirty="0">
                <a:latin typeface="Times New Roman" charset="0"/>
                <a:ea typeface="Times New Roman" charset="0"/>
                <a:cs typeface="Times New Roman" charset="0"/>
              </a:rPr>
              <a:t> </a:t>
            </a:r>
            <a:endParaRPr lang="en-US" b="1"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13927400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0086" y="228600"/>
            <a:ext cx="9699171" cy="369332"/>
          </a:xfrm>
          <a:prstGeom prst="rect">
            <a:avLst/>
          </a:prstGeom>
          <a:noFill/>
        </p:spPr>
        <p:txBody>
          <a:bodyPr wrap="square" rtlCol="0">
            <a:spAutoFit/>
          </a:bodyPr>
          <a:lstStyle/>
          <a:p>
            <a:pPr algn="ctr"/>
            <a:r>
              <a:rPr lang="en-US" b="1" dirty="0" smtClean="0">
                <a:latin typeface="Times New Roman" charset="0"/>
                <a:ea typeface="Times New Roman" charset="0"/>
                <a:cs typeface="Times New Roman" charset="0"/>
              </a:rPr>
              <a:t>Modern fur-hunters of</a:t>
            </a:r>
            <a:r>
              <a:rPr lang="ru-RU" b="1" dirty="0" smtClean="0">
                <a:latin typeface="Times New Roman" charset="0"/>
                <a:ea typeface="Times New Roman" charset="0"/>
                <a:cs typeface="Times New Roman" charset="0"/>
              </a:rPr>
              <a:t> </a:t>
            </a:r>
            <a:r>
              <a:rPr lang="en-US" b="1" dirty="0" smtClean="0">
                <a:latin typeface="Times New Roman" charset="0"/>
                <a:ea typeface="Times New Roman" charset="0"/>
                <a:cs typeface="Times New Roman" charset="0"/>
              </a:rPr>
              <a:t>the Nenets. Photo by </a:t>
            </a:r>
            <a:r>
              <a:rPr lang="en-US" b="1" dirty="0" err="1" smtClean="0">
                <a:latin typeface="Times New Roman" charset="0"/>
                <a:ea typeface="Times New Roman" charset="0"/>
                <a:cs typeface="Times New Roman" charset="0"/>
              </a:rPr>
              <a:t>Kardash</a:t>
            </a:r>
            <a:r>
              <a:rPr lang="en-US" b="1" dirty="0" smtClean="0">
                <a:latin typeface="Times New Roman" charset="0"/>
                <a:ea typeface="Times New Roman" charset="0"/>
                <a:cs typeface="Times New Roman" charset="0"/>
              </a:rPr>
              <a:t> O</a:t>
            </a:r>
            <a:r>
              <a:rPr lang="en-US" dirty="0" smtClean="0"/>
              <a:t>. </a:t>
            </a:r>
            <a:endParaRPr lang="ru-RU" dirty="0"/>
          </a:p>
        </p:txBody>
      </p:sp>
      <p:pic>
        <p:nvPicPr>
          <p:cNvPr id="3074" name="Picture 2" descr="http://foto-tula.ru/files/p00015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9671" y="842861"/>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7230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5840" y="594360"/>
            <a:ext cx="10479024" cy="584775"/>
          </a:xfrm>
          <a:prstGeom prst="rect">
            <a:avLst/>
          </a:prstGeom>
          <a:noFill/>
        </p:spPr>
        <p:txBody>
          <a:bodyPr wrap="square" rtlCol="0">
            <a:spAutoFit/>
          </a:bodyPr>
          <a:lstStyle/>
          <a:p>
            <a:pPr algn="ctr"/>
            <a:r>
              <a:rPr lang="en-US" sz="3200" b="1" dirty="0" smtClean="0">
                <a:latin typeface="Times New Roman" charset="0"/>
                <a:ea typeface="Times New Roman" charset="0"/>
                <a:cs typeface="Times New Roman" charset="0"/>
              </a:rPr>
              <a:t>Thank you for the attention!</a:t>
            </a:r>
            <a:endParaRPr lang="ru-RU" sz="3200" b="1" dirty="0">
              <a:latin typeface="Times New Roman" charset="0"/>
              <a:ea typeface="Times New Roman" charset="0"/>
              <a:cs typeface="Times New Roman" charset="0"/>
            </a:endParaRPr>
          </a:p>
        </p:txBody>
      </p:sp>
      <p:pic>
        <p:nvPicPr>
          <p:cNvPr id="3"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3352" y="1126671"/>
            <a:ext cx="9144000" cy="554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97717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2884" y="6400800"/>
            <a:ext cx="10912929" cy="923330"/>
          </a:xfrm>
          <a:prstGeom prst="rect">
            <a:avLst/>
          </a:prstGeom>
          <a:noFill/>
        </p:spPr>
        <p:txBody>
          <a:bodyPr wrap="square" rtlCol="0">
            <a:spAutoFit/>
          </a:bodyPr>
          <a:lstStyle/>
          <a:p>
            <a:pPr algn="ctr"/>
            <a:r>
              <a:rPr lang="it-IT" b="1" dirty="0" smtClean="0">
                <a:latin typeface="Times New Roman" charset="0"/>
                <a:ea typeface="Times New Roman" charset="0"/>
                <a:cs typeface="Times New Roman" charset="0"/>
              </a:rPr>
              <a:t>The </a:t>
            </a:r>
            <a:r>
              <a:rPr lang="it-IT" b="1" dirty="0">
                <a:latin typeface="Times New Roman" charset="0"/>
                <a:ea typeface="Times New Roman" charset="0"/>
                <a:cs typeface="Times New Roman" charset="0"/>
              </a:rPr>
              <a:t>North of Western Siberia. The </a:t>
            </a:r>
            <a:r>
              <a:rPr lang="it-IT" b="1" dirty="0" err="1">
                <a:latin typeface="Times New Roman" charset="0"/>
                <a:ea typeface="Times New Roman" charset="0"/>
                <a:cs typeface="Times New Roman" charset="0"/>
              </a:rPr>
              <a:t>Yamal</a:t>
            </a:r>
            <a:r>
              <a:rPr lang="it-IT" b="1" dirty="0">
                <a:latin typeface="Times New Roman" charset="0"/>
                <a:ea typeface="Times New Roman" charset="0"/>
                <a:cs typeface="Times New Roman" charset="0"/>
              </a:rPr>
              <a:t> </a:t>
            </a:r>
            <a:r>
              <a:rPr lang="it-IT" b="1" dirty="0" err="1">
                <a:latin typeface="Times New Roman" charset="0"/>
                <a:ea typeface="Times New Roman" charset="0"/>
                <a:cs typeface="Times New Roman" charset="0"/>
              </a:rPr>
              <a:t>Peninsula</a:t>
            </a:r>
            <a:r>
              <a:rPr lang="it-IT" b="1" dirty="0">
                <a:latin typeface="Times New Roman" charset="0"/>
                <a:ea typeface="Times New Roman" charset="0"/>
                <a:cs typeface="Times New Roman" charset="0"/>
              </a:rPr>
              <a:t>. The </a:t>
            </a:r>
            <a:r>
              <a:rPr lang="it-IT" b="1" dirty="0" err="1" smtClean="0">
                <a:latin typeface="Times New Roman" charset="0"/>
                <a:ea typeface="Times New Roman" charset="0"/>
                <a:cs typeface="Times New Roman" charset="0"/>
              </a:rPr>
              <a:t>Nenets</a:t>
            </a:r>
            <a:r>
              <a:rPr lang="it-IT" b="1" dirty="0" smtClean="0">
                <a:latin typeface="Times New Roman" charset="0"/>
                <a:ea typeface="Times New Roman" charset="0"/>
                <a:cs typeface="Times New Roman" charset="0"/>
              </a:rPr>
              <a:t>. Photo </a:t>
            </a:r>
            <a:r>
              <a:rPr lang="it-IT" b="1" dirty="0">
                <a:latin typeface="Times New Roman" charset="0"/>
                <a:ea typeface="Times New Roman" charset="0"/>
                <a:cs typeface="Times New Roman" charset="0"/>
              </a:rPr>
              <a:t>by </a:t>
            </a:r>
            <a:r>
              <a:rPr lang="it-IT" b="1" dirty="0" err="1">
                <a:latin typeface="Times New Roman" charset="0"/>
                <a:ea typeface="Times New Roman" charset="0"/>
                <a:cs typeface="Times New Roman" charset="0"/>
              </a:rPr>
              <a:t>Kardash</a:t>
            </a:r>
            <a:r>
              <a:rPr lang="it-IT" b="1" dirty="0">
                <a:latin typeface="Times New Roman" charset="0"/>
                <a:ea typeface="Times New Roman" charset="0"/>
                <a:cs typeface="Times New Roman" charset="0"/>
              </a:rPr>
              <a:t> O.</a:t>
            </a:r>
          </a:p>
          <a:p>
            <a:pPr algn="ctr"/>
            <a:endParaRPr lang="ru-RU" dirty="0"/>
          </a:p>
          <a:p>
            <a:pPr algn="ctr"/>
            <a:r>
              <a:rPr lang="en-US" b="1" dirty="0" smtClean="0">
                <a:latin typeface="Times New Roman" charset="0"/>
                <a:ea typeface="Times New Roman" charset="0"/>
                <a:cs typeface="Times New Roman" charset="0"/>
              </a:rPr>
              <a:t> </a:t>
            </a:r>
            <a:endParaRPr lang="ru-RU" b="1" dirty="0">
              <a:latin typeface="Times New Roman" charset="0"/>
              <a:ea typeface="Times New Roman" charset="0"/>
              <a:cs typeface="Times New Roman" charset="0"/>
            </a:endParaRPr>
          </a:p>
        </p:txBody>
      </p:sp>
      <p:sp>
        <p:nvSpPr>
          <p:cNvPr id="2" name="Прямоугольник 1"/>
          <p:cNvSpPr/>
          <p:nvPr/>
        </p:nvSpPr>
        <p:spPr>
          <a:xfrm>
            <a:off x="1012371" y="244929"/>
            <a:ext cx="10433958" cy="2015936"/>
          </a:xfrm>
          <a:prstGeom prst="rect">
            <a:avLst/>
          </a:prstGeom>
        </p:spPr>
        <p:txBody>
          <a:bodyPr wrap="square">
            <a:spAutoFit/>
          </a:bodyPr>
          <a:lstStyle/>
          <a:p>
            <a:pPr algn="just"/>
            <a:r>
              <a:rPr lang="en-US" sz="2500" dirty="0">
                <a:latin typeface="Times New Roman" charset="0"/>
                <a:ea typeface="Times New Roman" charset="0"/>
              </a:rPr>
              <a:t>The most effective way to hunt for herd animals were </a:t>
            </a:r>
            <a:r>
              <a:rPr lang="en-US" sz="2500" b="1" dirty="0">
                <a:latin typeface="Times New Roman" charset="0"/>
                <a:ea typeface="Times New Roman" charset="0"/>
              </a:rPr>
              <a:t>passive hunting with the use of pitfall trap systems </a:t>
            </a:r>
            <a:r>
              <a:rPr lang="en-US" sz="2500" dirty="0">
                <a:latin typeface="Times New Roman" charset="0"/>
                <a:ea typeface="Times New Roman" charset="0"/>
              </a:rPr>
              <a:t>or </a:t>
            </a:r>
            <a:r>
              <a:rPr lang="en-US" sz="2500" b="1" dirty="0">
                <a:latin typeface="Times New Roman" charset="0"/>
                <a:ea typeface="Times New Roman" charset="0"/>
              </a:rPr>
              <a:t>corral hunting with leather net traps</a:t>
            </a:r>
            <a:r>
              <a:rPr lang="en-US" sz="2500" dirty="0">
                <a:latin typeface="Times New Roman" charset="0"/>
                <a:ea typeface="Times New Roman" charset="0"/>
              </a:rPr>
              <a:t>. Both ways of hunting are based on the natural seasonal migrations of animals. The food ration was also supplemented by fish. The hunting for other animal species had either ritual or trade </a:t>
            </a:r>
            <a:r>
              <a:rPr lang="en-US" sz="2500" dirty="0" smtClean="0">
                <a:latin typeface="Times New Roman" charset="0"/>
                <a:ea typeface="Times New Roman" charset="0"/>
              </a:rPr>
              <a:t>purposes.</a:t>
            </a:r>
            <a:r>
              <a:rPr lang="ru-RU" sz="2500" dirty="0" smtClean="0"/>
              <a:t> </a:t>
            </a:r>
            <a:endParaRPr lang="ru-RU" sz="2500" dirty="0"/>
          </a:p>
        </p:txBody>
      </p:sp>
      <p:pic>
        <p:nvPicPr>
          <p:cNvPr id="6"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9182" y="2320736"/>
            <a:ext cx="7040335" cy="408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4667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1005" y="2547257"/>
            <a:ext cx="7044417" cy="371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126671" y="6263368"/>
            <a:ext cx="9993086" cy="646331"/>
          </a:xfrm>
          <a:prstGeom prst="rect">
            <a:avLst/>
          </a:prstGeom>
          <a:noFill/>
        </p:spPr>
        <p:txBody>
          <a:bodyPr wrap="square" rtlCol="0">
            <a:spAutoFit/>
          </a:bodyPr>
          <a:lstStyle/>
          <a:p>
            <a:pPr algn="ctr"/>
            <a:r>
              <a:rPr lang="en-US" b="1" dirty="0">
                <a:latin typeface="Times New Roman" charset="0"/>
                <a:ea typeface="Times New Roman" charset="0"/>
                <a:cs typeface="Times New Roman" charset="0"/>
              </a:rPr>
              <a:t>The North of Western Siberia. Tundra. Arctic desert. </a:t>
            </a:r>
            <a:r>
              <a:rPr lang="en-US" b="1" dirty="0" smtClean="0">
                <a:latin typeface="Times New Roman" charset="0"/>
                <a:ea typeface="Times New Roman" charset="0"/>
                <a:cs typeface="Times New Roman" charset="0"/>
              </a:rPr>
              <a:t>Photo by </a:t>
            </a:r>
            <a:r>
              <a:rPr lang="en-US" b="1" dirty="0" err="1" smtClean="0">
                <a:latin typeface="Times New Roman" charset="0"/>
                <a:ea typeface="Times New Roman" charset="0"/>
                <a:cs typeface="Times New Roman" charset="0"/>
              </a:rPr>
              <a:t>Kardash</a:t>
            </a:r>
            <a:r>
              <a:rPr lang="en-US" b="1" dirty="0" smtClean="0">
                <a:latin typeface="Times New Roman" charset="0"/>
                <a:ea typeface="Times New Roman" charset="0"/>
                <a:cs typeface="Times New Roman" charset="0"/>
              </a:rPr>
              <a:t> O.</a:t>
            </a:r>
            <a:endParaRPr lang="ru-RU" b="1" dirty="0">
              <a:latin typeface="Times New Roman" charset="0"/>
              <a:ea typeface="Times New Roman" charset="0"/>
              <a:cs typeface="Times New Roman" charset="0"/>
            </a:endParaRPr>
          </a:p>
          <a:p>
            <a:pPr algn="ctr"/>
            <a:endParaRPr lang="ru-RU" dirty="0"/>
          </a:p>
        </p:txBody>
      </p:sp>
      <p:sp>
        <p:nvSpPr>
          <p:cNvPr id="4" name="TextBox 3"/>
          <p:cNvSpPr txBox="1"/>
          <p:nvPr/>
        </p:nvSpPr>
        <p:spPr>
          <a:xfrm>
            <a:off x="277586" y="310243"/>
            <a:ext cx="11756572" cy="2015936"/>
          </a:xfrm>
          <a:prstGeom prst="rect">
            <a:avLst/>
          </a:prstGeom>
          <a:noFill/>
        </p:spPr>
        <p:txBody>
          <a:bodyPr wrap="square" rtlCol="0">
            <a:spAutoFit/>
          </a:bodyPr>
          <a:lstStyle/>
          <a:p>
            <a:pPr algn="just"/>
            <a:r>
              <a:rPr lang="en-US" sz="2500" b="1" dirty="0">
                <a:latin typeface="Times New Roman" charset="0"/>
                <a:ea typeface="Times New Roman" charset="0"/>
                <a:cs typeface="Times New Roman" charset="0"/>
              </a:rPr>
              <a:t>Collective hunting, </a:t>
            </a:r>
            <a:r>
              <a:rPr lang="en-US" sz="2500" dirty="0" smtClean="0">
                <a:latin typeface="Times New Roman" charset="0"/>
                <a:ea typeface="Times New Roman" charset="0"/>
                <a:cs typeface="Times New Roman" charset="0"/>
              </a:rPr>
              <a:t>when</a:t>
            </a:r>
            <a:r>
              <a:rPr lang="en-US" sz="2500" dirty="0" smtClean="0">
                <a:latin typeface="Times New Roman" charset="0"/>
                <a:ea typeface="Times New Roman" charset="0"/>
                <a:cs typeface="Times New Roman" charset="0"/>
              </a:rPr>
              <a:t> </a:t>
            </a:r>
            <a:r>
              <a:rPr lang="en-US" sz="2500" dirty="0">
                <a:latin typeface="Times New Roman" charset="0"/>
                <a:ea typeface="Times New Roman" charset="0"/>
                <a:cs typeface="Times New Roman" charset="0"/>
              </a:rPr>
              <a:t>all members of the ancient community were somehow involved at the different stages, </a:t>
            </a:r>
            <a:r>
              <a:rPr lang="en-US" sz="2500" b="1" dirty="0">
                <a:latin typeface="Times New Roman" charset="0"/>
                <a:ea typeface="Times New Roman" charset="0"/>
                <a:cs typeface="Times New Roman" charset="0"/>
              </a:rPr>
              <a:t>its features </a:t>
            </a:r>
            <a:r>
              <a:rPr lang="en-US" sz="2500" dirty="0">
                <a:latin typeface="Times New Roman" charset="0"/>
                <a:ea typeface="Times New Roman" charset="0"/>
                <a:cs typeface="Times New Roman" charset="0"/>
              </a:rPr>
              <a:t>and </a:t>
            </a:r>
            <a:r>
              <a:rPr lang="en-US" sz="2500" b="1" dirty="0">
                <a:latin typeface="Times New Roman" charset="0"/>
                <a:ea typeface="Times New Roman" charset="0"/>
                <a:cs typeface="Times New Roman" charset="0"/>
              </a:rPr>
              <a:t>basic methods </a:t>
            </a:r>
            <a:r>
              <a:rPr lang="en-US" sz="2500" dirty="0">
                <a:latin typeface="Times New Roman" charset="0"/>
                <a:ea typeface="Times New Roman" charset="0"/>
                <a:cs typeface="Times New Roman" charset="0"/>
              </a:rPr>
              <a:t>are closely related to the </a:t>
            </a:r>
            <a:r>
              <a:rPr lang="en-US" sz="2500" dirty="0" smtClean="0">
                <a:latin typeface="Times New Roman" charset="0"/>
                <a:ea typeface="Times New Roman" charset="0"/>
                <a:cs typeface="Times New Roman" charset="0"/>
              </a:rPr>
              <a:t>landscape and </a:t>
            </a:r>
            <a:r>
              <a:rPr lang="en-US" sz="2500" dirty="0">
                <a:latin typeface="Times New Roman" charset="0"/>
                <a:ea typeface="Times New Roman" charset="0"/>
                <a:cs typeface="Times New Roman" charset="0"/>
              </a:rPr>
              <a:t>the </a:t>
            </a:r>
            <a:r>
              <a:rPr lang="en-US" sz="2500" dirty="0" err="1" smtClean="0">
                <a:latin typeface="Times New Roman" charset="0"/>
                <a:ea typeface="Times New Roman" charset="0"/>
                <a:cs typeface="Times New Roman" charset="0"/>
              </a:rPr>
              <a:t>biocenosis</a:t>
            </a:r>
            <a:r>
              <a:rPr lang="en-US" sz="2500" dirty="0" smtClean="0">
                <a:latin typeface="Times New Roman" charset="0"/>
                <a:ea typeface="Times New Roman" charset="0"/>
                <a:cs typeface="Times New Roman" charset="0"/>
              </a:rPr>
              <a:t>. </a:t>
            </a:r>
            <a:r>
              <a:rPr lang="en-US" sz="2500" dirty="0">
                <a:latin typeface="Times New Roman" charset="0"/>
                <a:ea typeface="Times New Roman" charset="0"/>
                <a:cs typeface="Times New Roman" charset="0"/>
              </a:rPr>
              <a:t>Collective hunting due to geographical conditions, it is not suitable for all territories, but in the </a:t>
            </a:r>
            <a:r>
              <a:rPr lang="en-US" sz="2500" b="1" dirty="0">
                <a:latin typeface="Times New Roman" charset="0"/>
                <a:ea typeface="Times New Roman" charset="0"/>
                <a:cs typeface="Times New Roman" charset="0"/>
              </a:rPr>
              <a:t>Far North of Asia, </a:t>
            </a:r>
            <a:r>
              <a:rPr lang="en-US" sz="2500" dirty="0">
                <a:latin typeface="Times New Roman" charset="0"/>
                <a:ea typeface="Times New Roman" charset="0"/>
                <a:cs typeface="Times New Roman" charset="0"/>
              </a:rPr>
              <a:t>on the </a:t>
            </a:r>
            <a:r>
              <a:rPr lang="en-US" sz="2500" b="1" dirty="0">
                <a:latin typeface="Times New Roman" charset="0"/>
                <a:ea typeface="Times New Roman" charset="0"/>
                <a:cs typeface="Times New Roman" charset="0"/>
              </a:rPr>
              <a:t>West Siberian Plain </a:t>
            </a:r>
            <a:r>
              <a:rPr lang="en-US" sz="2500" dirty="0">
                <a:latin typeface="Times New Roman" charset="0"/>
                <a:ea typeface="Times New Roman" charset="0"/>
                <a:cs typeface="Times New Roman" charset="0"/>
              </a:rPr>
              <a:t>the necessary conditions existed</a:t>
            </a:r>
            <a:r>
              <a:rPr lang="en-US" dirty="0"/>
              <a:t>.</a:t>
            </a:r>
            <a:endParaRPr lang="ru-RU" dirty="0"/>
          </a:p>
        </p:txBody>
      </p:sp>
    </p:spTree>
    <p:extLst>
      <p:ext uri="{BB962C8B-B14F-4D97-AF65-F5344CB8AC3E}">
        <p14:creationId xmlns:p14="http://schemas.microsoft.com/office/powerpoint/2010/main" val="4802984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9286" y="2427514"/>
            <a:ext cx="7331528" cy="3842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06186" y="6270171"/>
            <a:ext cx="11544300" cy="369332"/>
          </a:xfrm>
          <a:prstGeom prst="rect">
            <a:avLst/>
          </a:prstGeom>
          <a:noFill/>
        </p:spPr>
        <p:txBody>
          <a:bodyPr wrap="square" rtlCol="0">
            <a:spAutoFit/>
          </a:bodyPr>
          <a:lstStyle/>
          <a:p>
            <a:pPr algn="ctr"/>
            <a:r>
              <a:rPr lang="en-US" b="1" dirty="0">
                <a:latin typeface="Times New Roman" charset="0"/>
                <a:ea typeface="Times New Roman" charset="0"/>
                <a:cs typeface="Times New Roman" charset="0"/>
              </a:rPr>
              <a:t>The North of Western Siberia. </a:t>
            </a:r>
            <a:r>
              <a:rPr lang="en-US" b="1" dirty="0" smtClean="0">
                <a:latin typeface="Times New Roman" charset="0"/>
                <a:ea typeface="Times New Roman" charset="0"/>
                <a:cs typeface="Times New Roman" charset="0"/>
              </a:rPr>
              <a:t>Forest tundra. Northern taiga. Photo by </a:t>
            </a:r>
            <a:r>
              <a:rPr lang="en-US" b="1" dirty="0" err="1" smtClean="0">
                <a:latin typeface="Times New Roman" charset="0"/>
                <a:ea typeface="Times New Roman" charset="0"/>
                <a:cs typeface="Times New Roman" charset="0"/>
              </a:rPr>
              <a:t>Kardash</a:t>
            </a:r>
            <a:r>
              <a:rPr lang="en-US" b="1" dirty="0" smtClean="0">
                <a:latin typeface="Times New Roman" charset="0"/>
                <a:ea typeface="Times New Roman" charset="0"/>
                <a:cs typeface="Times New Roman" charset="0"/>
              </a:rPr>
              <a:t> O.</a:t>
            </a:r>
            <a:endParaRPr lang="ru-RU" b="1" dirty="0">
              <a:latin typeface="Times New Roman" charset="0"/>
              <a:ea typeface="Times New Roman" charset="0"/>
              <a:cs typeface="Times New Roman" charset="0"/>
            </a:endParaRPr>
          </a:p>
        </p:txBody>
      </p:sp>
      <p:sp>
        <p:nvSpPr>
          <p:cNvPr id="4" name="TextBox 3"/>
          <p:cNvSpPr txBox="1"/>
          <p:nvPr/>
        </p:nvSpPr>
        <p:spPr>
          <a:xfrm>
            <a:off x="359229" y="898070"/>
            <a:ext cx="11544300" cy="1523494"/>
          </a:xfrm>
          <a:prstGeom prst="rect">
            <a:avLst/>
          </a:prstGeom>
          <a:noFill/>
        </p:spPr>
        <p:txBody>
          <a:bodyPr wrap="square" rtlCol="0">
            <a:spAutoFit/>
          </a:bodyPr>
          <a:lstStyle/>
          <a:p>
            <a:pPr algn="just"/>
            <a:r>
              <a:rPr lang="en-US" sz="2500" dirty="0">
                <a:latin typeface="Times New Roman" charset="0"/>
                <a:ea typeface="Times New Roman" charset="0"/>
                <a:cs typeface="Times New Roman" charset="0"/>
              </a:rPr>
              <a:t>Annually thousands of herds of wild reindeer made </a:t>
            </a:r>
            <a:r>
              <a:rPr lang="en-US" sz="2500" dirty="0" err="1">
                <a:latin typeface="Times New Roman" charset="0"/>
                <a:ea typeface="Times New Roman" charset="0"/>
                <a:cs typeface="Times New Roman" charset="0"/>
              </a:rPr>
              <a:t>meridional</a:t>
            </a:r>
            <a:r>
              <a:rPr lang="en-US" sz="2500" dirty="0">
                <a:latin typeface="Times New Roman" charset="0"/>
                <a:ea typeface="Times New Roman" charset="0"/>
                <a:cs typeface="Times New Roman" charset="0"/>
              </a:rPr>
              <a:t> seasonal migrations. Collective hunting made it possible to obtain </a:t>
            </a:r>
            <a:r>
              <a:rPr lang="en-US" sz="2500" b="1" dirty="0">
                <a:latin typeface="Times New Roman" charset="0"/>
                <a:ea typeface="Times New Roman" charset="0"/>
                <a:cs typeface="Times New Roman" charset="0"/>
              </a:rPr>
              <a:t>a large number of food resources </a:t>
            </a:r>
            <a:r>
              <a:rPr lang="en-US" sz="2500" dirty="0">
                <a:latin typeface="Times New Roman" charset="0"/>
                <a:ea typeface="Times New Roman" charset="0"/>
                <a:cs typeface="Times New Roman" charset="0"/>
              </a:rPr>
              <a:t>for a long </a:t>
            </a:r>
            <a:r>
              <a:rPr lang="en-US" sz="2500" dirty="0" smtClean="0">
                <a:latin typeface="Times New Roman" charset="0"/>
                <a:ea typeface="Times New Roman" charset="0"/>
                <a:cs typeface="Times New Roman" charset="0"/>
              </a:rPr>
              <a:t>time and it meant </a:t>
            </a:r>
            <a:r>
              <a:rPr lang="en-US" sz="2500" b="1" dirty="0" smtClean="0">
                <a:latin typeface="Times New Roman" charset="0"/>
                <a:ea typeface="Times New Roman" charset="0"/>
                <a:cs typeface="Times New Roman" charset="0"/>
              </a:rPr>
              <a:t>stable </a:t>
            </a:r>
            <a:r>
              <a:rPr lang="en-US" sz="2500" b="1" dirty="0">
                <a:latin typeface="Times New Roman" charset="0"/>
                <a:ea typeface="Times New Roman" charset="0"/>
                <a:cs typeface="Times New Roman" charset="0"/>
              </a:rPr>
              <a:t>survival.</a:t>
            </a:r>
            <a:endParaRPr lang="ru-RU" sz="2500" b="1" dirty="0">
              <a:latin typeface="Times New Roman" charset="0"/>
              <a:ea typeface="Times New Roman" charset="0"/>
              <a:cs typeface="Times New Roman" charset="0"/>
            </a:endParaRPr>
          </a:p>
          <a:p>
            <a:endParaRPr lang="ru-RU" dirty="0"/>
          </a:p>
        </p:txBody>
      </p:sp>
    </p:spTree>
    <p:extLst>
      <p:ext uri="{BB962C8B-B14F-4D97-AF65-F5344CB8AC3E}">
        <p14:creationId xmlns:p14="http://schemas.microsoft.com/office/powerpoint/2010/main" val="10966897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62712" y="555171"/>
            <a:ext cx="5453888" cy="2700093"/>
          </a:xfrm>
          <a:prstGeom prst="rect">
            <a:avLst/>
          </a:prstGeom>
        </p:spPr>
      </p:pic>
      <p:pic>
        <p:nvPicPr>
          <p:cNvPr id="9" name="Рисунок 8"/>
          <p:cNvPicPr>
            <a:picLocks noChangeAspect="1"/>
          </p:cNvPicPr>
          <p:nvPr/>
        </p:nvPicPr>
        <p:blipFill>
          <a:blip r:embed="rId3"/>
          <a:stretch>
            <a:fillRect/>
          </a:stretch>
        </p:blipFill>
        <p:spPr>
          <a:xfrm>
            <a:off x="362712" y="3902528"/>
            <a:ext cx="5453888" cy="2784021"/>
          </a:xfrm>
          <a:prstGeom prst="rect">
            <a:avLst/>
          </a:prstGeom>
        </p:spPr>
      </p:pic>
      <p:pic>
        <p:nvPicPr>
          <p:cNvPr id="10" name="Рисунок 9"/>
          <p:cNvPicPr>
            <a:picLocks noChangeAspect="1"/>
          </p:cNvPicPr>
          <p:nvPr/>
        </p:nvPicPr>
        <p:blipFill>
          <a:blip r:embed="rId4"/>
          <a:stretch>
            <a:fillRect/>
          </a:stretch>
        </p:blipFill>
        <p:spPr>
          <a:xfrm>
            <a:off x="6451600" y="3902528"/>
            <a:ext cx="5141686" cy="2784022"/>
          </a:xfrm>
          <a:prstGeom prst="rect">
            <a:avLst/>
          </a:prstGeom>
        </p:spPr>
      </p:pic>
      <p:sp>
        <p:nvSpPr>
          <p:cNvPr id="2" name="TextBox 1"/>
          <p:cNvSpPr txBox="1"/>
          <p:nvPr/>
        </p:nvSpPr>
        <p:spPr>
          <a:xfrm>
            <a:off x="-2893646" y="3357639"/>
            <a:ext cx="11503600" cy="375557"/>
          </a:xfrm>
          <a:prstGeom prst="rect">
            <a:avLst/>
          </a:prstGeom>
          <a:noFill/>
        </p:spPr>
        <p:txBody>
          <a:bodyPr wrap="square" rtlCol="0">
            <a:spAutoFit/>
          </a:bodyPr>
          <a:lstStyle/>
          <a:p>
            <a:pPr algn="ctr"/>
            <a:r>
              <a:rPr lang="en-US" b="1" dirty="0" err="1">
                <a:latin typeface="Times New Roman" charset="0"/>
                <a:ea typeface="Times New Roman" charset="0"/>
                <a:cs typeface="Times New Roman" charset="0"/>
              </a:rPr>
              <a:t>Khanty-Mansi</a:t>
            </a:r>
            <a:r>
              <a:rPr lang="en-US" b="1" dirty="0">
                <a:latin typeface="Times New Roman" charset="0"/>
                <a:ea typeface="Times New Roman" charset="0"/>
                <a:cs typeface="Times New Roman" charset="0"/>
              </a:rPr>
              <a:t> Autonomous </a:t>
            </a:r>
            <a:r>
              <a:rPr lang="en-US" b="1" dirty="0" err="1">
                <a:latin typeface="Times New Roman" charset="0"/>
                <a:ea typeface="Times New Roman" charset="0"/>
                <a:cs typeface="Times New Roman" charset="0"/>
              </a:rPr>
              <a:t>Okrug</a:t>
            </a:r>
            <a:r>
              <a:rPr lang="en-US" b="1" dirty="0">
                <a:latin typeface="Times New Roman" charset="0"/>
                <a:ea typeface="Times New Roman" charset="0"/>
                <a:cs typeface="Times New Roman" charset="0"/>
              </a:rPr>
              <a:t> — </a:t>
            </a:r>
            <a:r>
              <a:rPr lang="en-US" b="1" dirty="0" err="1">
                <a:latin typeface="Times New Roman" charset="0"/>
                <a:ea typeface="Times New Roman" charset="0"/>
                <a:cs typeface="Times New Roman" charset="0"/>
              </a:rPr>
              <a:t>Yugra</a:t>
            </a:r>
            <a:endParaRPr lang="ru-RU" dirty="0">
              <a:latin typeface="Times New Roman" charset="0"/>
              <a:ea typeface="Times New Roman" charset="0"/>
              <a:cs typeface="Times New Roman" charset="0"/>
            </a:endParaRPr>
          </a:p>
        </p:txBody>
      </p:sp>
      <p:sp>
        <p:nvSpPr>
          <p:cNvPr id="3" name="TextBox 2"/>
          <p:cNvSpPr txBox="1"/>
          <p:nvPr/>
        </p:nvSpPr>
        <p:spPr>
          <a:xfrm>
            <a:off x="6254496" y="424543"/>
            <a:ext cx="5338790" cy="2862322"/>
          </a:xfrm>
          <a:prstGeom prst="rect">
            <a:avLst/>
          </a:prstGeom>
          <a:noFill/>
        </p:spPr>
        <p:txBody>
          <a:bodyPr wrap="square" rtlCol="0">
            <a:spAutoFit/>
          </a:bodyPr>
          <a:lstStyle/>
          <a:p>
            <a:pPr algn="just"/>
            <a:r>
              <a:rPr lang="en-US" dirty="0">
                <a:latin typeface="Times New Roman" charset="0"/>
                <a:ea typeface="Times New Roman" charset="0"/>
                <a:cs typeface="Times New Roman" charset="0"/>
              </a:rPr>
              <a:t>I</a:t>
            </a:r>
            <a:r>
              <a:rPr lang="en-US" dirty="0" smtClean="0">
                <a:latin typeface="Times New Roman" charset="0"/>
                <a:ea typeface="Times New Roman" charset="0"/>
                <a:cs typeface="Times New Roman" charset="0"/>
              </a:rPr>
              <a:t>s </a:t>
            </a:r>
            <a:r>
              <a:rPr lang="en-US" dirty="0">
                <a:latin typeface="Times New Roman" charset="0"/>
                <a:ea typeface="Times New Roman" charset="0"/>
                <a:cs typeface="Times New Roman" charset="0"/>
              </a:rPr>
              <a:t>located in the central part of the West Siberian Plain, practically the entire </a:t>
            </a:r>
            <a:r>
              <a:rPr lang="en-US" dirty="0" smtClean="0">
                <a:latin typeface="Times New Roman" charset="0"/>
                <a:ea typeface="Times New Roman" charset="0"/>
                <a:cs typeface="Times New Roman" charset="0"/>
              </a:rPr>
              <a:t>territory </a:t>
            </a:r>
            <a:r>
              <a:rPr lang="en-US" dirty="0">
                <a:latin typeface="Times New Roman" charset="0"/>
                <a:ea typeface="Times New Roman" charset="0"/>
                <a:cs typeface="Times New Roman" charset="0"/>
              </a:rPr>
              <a:t>is located within one natural zone - the middle taiga. 52% of the territory are forests. The </a:t>
            </a:r>
            <a:r>
              <a:rPr lang="en-US" dirty="0" err="1">
                <a:latin typeface="Times New Roman" charset="0"/>
                <a:ea typeface="Times New Roman" charset="0"/>
                <a:cs typeface="Times New Roman" charset="0"/>
              </a:rPr>
              <a:t>Yugra</a:t>
            </a:r>
            <a:r>
              <a:rPr lang="en-US" dirty="0">
                <a:latin typeface="Times New Roman" charset="0"/>
                <a:ea typeface="Times New Roman" charset="0"/>
                <a:cs typeface="Times New Roman" charset="0"/>
              </a:rPr>
              <a:t> is a homeland for such indigenous peoples as </a:t>
            </a:r>
            <a:r>
              <a:rPr lang="en-US" dirty="0" err="1">
                <a:latin typeface="Times New Roman" charset="0"/>
                <a:ea typeface="Times New Roman" charset="0"/>
                <a:cs typeface="Times New Roman" charset="0"/>
              </a:rPr>
              <a:t>Khanty</a:t>
            </a:r>
            <a:r>
              <a:rPr lang="en-US" dirty="0">
                <a:latin typeface="Times New Roman" charset="0"/>
                <a:ea typeface="Times New Roman" charset="0"/>
                <a:cs typeface="Times New Roman" charset="0"/>
              </a:rPr>
              <a:t>, </a:t>
            </a:r>
            <a:r>
              <a:rPr lang="en-US" dirty="0" err="1">
                <a:latin typeface="Times New Roman" charset="0"/>
                <a:ea typeface="Times New Roman" charset="0"/>
                <a:cs typeface="Times New Roman" charset="0"/>
              </a:rPr>
              <a:t>Mansi</a:t>
            </a:r>
            <a:r>
              <a:rPr lang="en-US" dirty="0">
                <a:latin typeface="Times New Roman" charset="0"/>
                <a:ea typeface="Times New Roman" charset="0"/>
                <a:cs typeface="Times New Roman" charset="0"/>
              </a:rPr>
              <a:t>, Komi, Nenets, etc. The archeology of this region has been studied unevenly. In </a:t>
            </a:r>
            <a:r>
              <a:rPr lang="en-US" dirty="0" err="1">
                <a:latin typeface="Times New Roman" charset="0"/>
                <a:ea typeface="Times New Roman" charset="0"/>
                <a:cs typeface="Times New Roman" charset="0"/>
              </a:rPr>
              <a:t>Yugra</a:t>
            </a:r>
            <a:r>
              <a:rPr lang="en-US" dirty="0">
                <a:latin typeface="Times New Roman" charset="0"/>
                <a:ea typeface="Times New Roman" charset="0"/>
                <a:cs typeface="Times New Roman" charset="0"/>
              </a:rPr>
              <a:t>, there are approximately 5,800 archaeological sites from the Upper Paleolithic to the late Middle Ages, about 900 (20%) of this list are groups of pitfall trap systems which are special interest for this study. </a:t>
            </a:r>
            <a:endParaRPr lang="ru-RU"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5559706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20624" y="364236"/>
            <a:ext cx="5675376" cy="2872700"/>
          </a:xfrm>
          <a:prstGeom prst="rect">
            <a:avLst/>
          </a:prstGeom>
        </p:spPr>
      </p:pic>
      <p:pic>
        <p:nvPicPr>
          <p:cNvPr id="5" name="Рисунок 4"/>
          <p:cNvPicPr>
            <a:picLocks noChangeAspect="1"/>
          </p:cNvPicPr>
          <p:nvPr/>
        </p:nvPicPr>
        <p:blipFill>
          <a:blip r:embed="rId3"/>
          <a:stretch>
            <a:fillRect/>
          </a:stretch>
        </p:blipFill>
        <p:spPr>
          <a:xfrm>
            <a:off x="420625" y="3739244"/>
            <a:ext cx="5675375" cy="2993902"/>
          </a:xfrm>
          <a:prstGeom prst="rect">
            <a:avLst/>
          </a:prstGeom>
        </p:spPr>
      </p:pic>
      <p:pic>
        <p:nvPicPr>
          <p:cNvPr id="6" name="Рисунок 5"/>
          <p:cNvPicPr>
            <a:picLocks noChangeAspect="1"/>
          </p:cNvPicPr>
          <p:nvPr/>
        </p:nvPicPr>
        <p:blipFill>
          <a:blip r:embed="rId4"/>
          <a:stretch>
            <a:fillRect/>
          </a:stretch>
        </p:blipFill>
        <p:spPr>
          <a:xfrm>
            <a:off x="6781419" y="3739244"/>
            <a:ext cx="5018913" cy="2993900"/>
          </a:xfrm>
          <a:prstGeom prst="rect">
            <a:avLst/>
          </a:prstGeom>
        </p:spPr>
      </p:pic>
      <p:sp>
        <p:nvSpPr>
          <p:cNvPr id="4" name="TextBox 3"/>
          <p:cNvSpPr txBox="1"/>
          <p:nvPr/>
        </p:nvSpPr>
        <p:spPr>
          <a:xfrm>
            <a:off x="587829" y="3249386"/>
            <a:ext cx="11241840" cy="738664"/>
          </a:xfrm>
          <a:prstGeom prst="rect">
            <a:avLst/>
          </a:prstGeom>
          <a:noFill/>
        </p:spPr>
        <p:txBody>
          <a:bodyPr wrap="square" rtlCol="0">
            <a:spAutoFit/>
          </a:bodyPr>
          <a:lstStyle/>
          <a:p>
            <a:r>
              <a:rPr lang="en-US" sz="2400" b="1" dirty="0" err="1" smtClean="0">
                <a:latin typeface="Times New Roman" charset="0"/>
                <a:ea typeface="Times New Roman" charset="0"/>
                <a:cs typeface="Times New Roman" charset="0"/>
              </a:rPr>
              <a:t>Yamal</a:t>
            </a:r>
            <a:r>
              <a:rPr lang="en-US" sz="2400" b="1" dirty="0" smtClean="0">
                <a:latin typeface="Times New Roman" charset="0"/>
                <a:ea typeface="Times New Roman" charset="0"/>
                <a:cs typeface="Times New Roman" charset="0"/>
              </a:rPr>
              <a:t>-Nenets </a:t>
            </a:r>
            <a:r>
              <a:rPr lang="en-US" sz="2400" b="1" dirty="0">
                <a:latin typeface="Times New Roman" charset="0"/>
                <a:ea typeface="Times New Roman" charset="0"/>
                <a:cs typeface="Times New Roman" charset="0"/>
              </a:rPr>
              <a:t>Autonomous </a:t>
            </a:r>
            <a:r>
              <a:rPr lang="en-US" sz="2400" b="1" dirty="0" err="1">
                <a:latin typeface="Times New Roman" charset="0"/>
                <a:ea typeface="Times New Roman" charset="0"/>
                <a:cs typeface="Times New Roman" charset="0"/>
              </a:rPr>
              <a:t>Okrug</a:t>
            </a:r>
            <a:endParaRPr lang="en-US" sz="2400" b="1" dirty="0">
              <a:latin typeface="Times New Roman" charset="0"/>
              <a:ea typeface="Times New Roman" charset="0"/>
              <a:cs typeface="Times New Roman" charset="0"/>
            </a:endParaRPr>
          </a:p>
          <a:p>
            <a:endParaRPr lang="ru-RU" dirty="0"/>
          </a:p>
        </p:txBody>
      </p:sp>
      <p:sp>
        <p:nvSpPr>
          <p:cNvPr id="7" name="TextBox 6"/>
          <p:cNvSpPr txBox="1"/>
          <p:nvPr/>
        </p:nvSpPr>
        <p:spPr>
          <a:xfrm>
            <a:off x="6781419" y="364236"/>
            <a:ext cx="5018913" cy="3416320"/>
          </a:xfrm>
          <a:prstGeom prst="rect">
            <a:avLst/>
          </a:prstGeom>
          <a:noFill/>
        </p:spPr>
        <p:txBody>
          <a:bodyPr wrap="square" rtlCol="0">
            <a:spAutoFit/>
          </a:bodyPr>
          <a:lstStyle/>
          <a:p>
            <a:pPr algn="just"/>
            <a:r>
              <a:rPr lang="en-US" dirty="0">
                <a:latin typeface="Times New Roman" charset="0"/>
                <a:ea typeface="Times New Roman" charset="0"/>
                <a:cs typeface="Times New Roman" charset="0"/>
              </a:rPr>
              <a:t>I</a:t>
            </a:r>
            <a:r>
              <a:rPr lang="en-US" dirty="0" smtClean="0">
                <a:latin typeface="Times New Roman" charset="0"/>
                <a:ea typeface="Times New Roman" charset="0"/>
                <a:cs typeface="Times New Roman" charset="0"/>
              </a:rPr>
              <a:t>s </a:t>
            </a:r>
            <a:r>
              <a:rPr lang="en-US" dirty="0">
                <a:latin typeface="Times New Roman" charset="0"/>
                <a:ea typeface="Times New Roman" charset="0"/>
                <a:cs typeface="Times New Roman" charset="0"/>
              </a:rPr>
              <a:t>located in the north of the West Siberian Plain, it is the region of  Far North and more than half of its territory is located beyond the Arctic Circle. This is the zone of taiga in the south, forest-tundra and tundra in the north with many lakes and marshes. Indigenous peoples are represented by the Nenets, </a:t>
            </a:r>
            <a:r>
              <a:rPr lang="en-US" dirty="0" err="1">
                <a:latin typeface="Times New Roman" charset="0"/>
                <a:ea typeface="Times New Roman" charset="0"/>
                <a:cs typeface="Times New Roman" charset="0"/>
              </a:rPr>
              <a:t>Khanty</a:t>
            </a:r>
            <a:r>
              <a:rPr lang="en-US" dirty="0">
                <a:latin typeface="Times New Roman" charset="0"/>
                <a:ea typeface="Times New Roman" charset="0"/>
                <a:cs typeface="Times New Roman" charset="0"/>
              </a:rPr>
              <a:t>, Komi, </a:t>
            </a:r>
            <a:r>
              <a:rPr lang="en-US" dirty="0" err="1">
                <a:latin typeface="Times New Roman" charset="0"/>
                <a:ea typeface="Times New Roman" charset="0"/>
                <a:cs typeface="Times New Roman" charset="0"/>
              </a:rPr>
              <a:t>Selkups</a:t>
            </a:r>
            <a:r>
              <a:rPr lang="en-US" dirty="0">
                <a:latin typeface="Times New Roman" charset="0"/>
                <a:ea typeface="Times New Roman" charset="0"/>
                <a:cs typeface="Times New Roman" charset="0"/>
              </a:rPr>
              <a:t>, etc. In the </a:t>
            </a:r>
            <a:r>
              <a:rPr lang="en-US" dirty="0" err="1">
                <a:latin typeface="Times New Roman" charset="0"/>
                <a:ea typeface="Times New Roman" charset="0"/>
                <a:cs typeface="Times New Roman" charset="0"/>
              </a:rPr>
              <a:t>Yamal</a:t>
            </a:r>
            <a:r>
              <a:rPr lang="en-US" dirty="0">
                <a:latin typeface="Times New Roman" charset="0"/>
                <a:ea typeface="Times New Roman" charset="0"/>
                <a:cs typeface="Times New Roman" charset="0"/>
              </a:rPr>
              <a:t>-Nenets Autonomous </a:t>
            </a:r>
            <a:r>
              <a:rPr lang="en-US" dirty="0" err="1">
                <a:latin typeface="Times New Roman" charset="0"/>
                <a:ea typeface="Times New Roman" charset="0"/>
                <a:cs typeface="Times New Roman" charset="0"/>
              </a:rPr>
              <a:t>Okrug</a:t>
            </a:r>
            <a:r>
              <a:rPr lang="en-US" dirty="0">
                <a:latin typeface="Times New Roman" charset="0"/>
                <a:ea typeface="Times New Roman" charset="0"/>
                <a:cs typeface="Times New Roman" charset="0"/>
              </a:rPr>
              <a:t>, about 550 archaeological sites have been found, about a 100 of them are classified as pitfall traps, they are mainly in the forest-tundra zone, mainly in the territories adjacent to the </a:t>
            </a:r>
            <a:r>
              <a:rPr lang="en-US" dirty="0" err="1">
                <a:latin typeface="Times New Roman" charset="0"/>
                <a:ea typeface="Times New Roman" charset="0"/>
                <a:cs typeface="Times New Roman" charset="0"/>
              </a:rPr>
              <a:t>Yugra</a:t>
            </a:r>
            <a:r>
              <a:rPr lang="en-US" dirty="0">
                <a:latin typeface="Times New Roman" charset="0"/>
                <a:ea typeface="Times New Roman" charset="0"/>
                <a:cs typeface="Times New Roman" charset="0"/>
              </a:rPr>
              <a:t> borders. </a:t>
            </a:r>
            <a:endParaRPr lang="ru-RU" dirty="0">
              <a:latin typeface="Times New Roman" charset="0"/>
              <a:ea typeface="Times New Roman" charset="0"/>
              <a:cs typeface="Times New Roman" charset="0"/>
            </a:endParaRPr>
          </a:p>
        </p:txBody>
      </p:sp>
    </p:spTree>
    <p:extLst>
      <p:ext uri="{BB962C8B-B14F-4D97-AF65-F5344CB8AC3E}">
        <p14:creationId xmlns:p14="http://schemas.microsoft.com/office/powerpoint/2010/main" val="564414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36814" y="182880"/>
            <a:ext cx="4849586" cy="3033850"/>
          </a:xfrm>
          <a:prstGeom prst="rect">
            <a:avLst/>
          </a:prstGeom>
        </p:spPr>
      </p:pic>
      <p:pic>
        <p:nvPicPr>
          <p:cNvPr id="3" name="Рисунок 2"/>
          <p:cNvPicPr>
            <a:picLocks noChangeAspect="1"/>
          </p:cNvPicPr>
          <p:nvPr/>
        </p:nvPicPr>
        <p:blipFill>
          <a:blip r:embed="rId3"/>
          <a:stretch>
            <a:fillRect/>
          </a:stretch>
        </p:blipFill>
        <p:spPr>
          <a:xfrm>
            <a:off x="6172200" y="3216730"/>
            <a:ext cx="5519057" cy="3358948"/>
          </a:xfrm>
          <a:prstGeom prst="rect">
            <a:avLst/>
          </a:prstGeom>
        </p:spPr>
      </p:pic>
      <p:sp>
        <p:nvSpPr>
          <p:cNvPr id="5" name="TextBox 4"/>
          <p:cNvSpPr txBox="1"/>
          <p:nvPr/>
        </p:nvSpPr>
        <p:spPr>
          <a:xfrm>
            <a:off x="6172200" y="473529"/>
            <a:ext cx="5519057" cy="2308324"/>
          </a:xfrm>
          <a:prstGeom prst="rect">
            <a:avLst/>
          </a:prstGeom>
          <a:noFill/>
        </p:spPr>
        <p:txBody>
          <a:bodyPr wrap="square" rtlCol="0">
            <a:spAutoFit/>
          </a:bodyPr>
          <a:lstStyle/>
          <a:p>
            <a:pPr algn="just"/>
            <a:r>
              <a:rPr lang="en-US" sz="2400" dirty="0">
                <a:latin typeface="Times New Roman" charset="0"/>
                <a:ea typeface="Times New Roman" charset="0"/>
                <a:cs typeface="Times New Roman" charset="0"/>
              </a:rPr>
              <a:t>20% </a:t>
            </a:r>
            <a:r>
              <a:rPr lang="en-US" sz="2400" dirty="0" smtClean="0">
                <a:latin typeface="Times New Roman" charset="0"/>
                <a:ea typeface="Times New Roman" charset="0"/>
                <a:cs typeface="Times New Roman" charset="0"/>
              </a:rPr>
              <a:t>of </a:t>
            </a:r>
            <a:r>
              <a:rPr lang="en-US" sz="2400" dirty="0">
                <a:latin typeface="Times New Roman" charset="0"/>
                <a:ea typeface="Times New Roman" charset="0"/>
                <a:cs typeface="Times New Roman" charset="0"/>
              </a:rPr>
              <a:t>archaeological sites </a:t>
            </a:r>
            <a:r>
              <a:rPr lang="en-US" sz="2400" dirty="0" smtClean="0">
                <a:latin typeface="Times New Roman" charset="0"/>
                <a:ea typeface="Times New Roman" charset="0"/>
                <a:cs typeface="Times New Roman" charset="0"/>
              </a:rPr>
              <a:t>of</a:t>
            </a:r>
            <a:r>
              <a:rPr lang="en-US" sz="2400" dirty="0" smtClean="0">
                <a:latin typeface="Times New Roman" charset="0"/>
                <a:ea typeface="Times New Roman" charset="0"/>
                <a:cs typeface="Times New Roman" charset="0"/>
              </a:rPr>
              <a:t> </a:t>
            </a:r>
            <a:r>
              <a:rPr lang="en-US" sz="2400" dirty="0">
                <a:latin typeface="Times New Roman" charset="0"/>
                <a:ea typeface="Times New Roman" charset="0"/>
                <a:cs typeface="Times New Roman" charset="0"/>
              </a:rPr>
              <a:t>hunting economy in the zone of the northern taiga is </a:t>
            </a:r>
            <a:r>
              <a:rPr lang="en-US" sz="2400" dirty="0" smtClean="0">
                <a:latin typeface="Times New Roman" charset="0"/>
                <a:ea typeface="Times New Roman" charset="0"/>
                <a:cs typeface="Times New Roman" charset="0"/>
              </a:rPr>
              <a:t>a general indicator</a:t>
            </a:r>
            <a:r>
              <a:rPr lang="en-US" sz="2400" dirty="0" smtClean="0">
                <a:latin typeface="Times New Roman" charset="0"/>
                <a:ea typeface="Times New Roman" charset="0"/>
                <a:cs typeface="Times New Roman" charset="0"/>
              </a:rPr>
              <a:t> </a:t>
            </a:r>
            <a:r>
              <a:rPr lang="en-US" sz="2400" dirty="0">
                <a:latin typeface="Times New Roman" charset="0"/>
                <a:ea typeface="Times New Roman" charset="0"/>
                <a:cs typeface="Times New Roman" charset="0"/>
              </a:rPr>
              <a:t>from the Upper Paleolithic to the Middle Ages. Most of </a:t>
            </a:r>
            <a:r>
              <a:rPr lang="en-US" sz="2400" dirty="0" smtClean="0">
                <a:latin typeface="Times New Roman" charset="0"/>
                <a:ea typeface="Times New Roman" charset="0"/>
                <a:cs typeface="Times New Roman" charset="0"/>
              </a:rPr>
              <a:t>the sites </a:t>
            </a:r>
            <a:r>
              <a:rPr lang="en-US" sz="2400" dirty="0">
                <a:latin typeface="Times New Roman" charset="0"/>
                <a:ea typeface="Times New Roman" charset="0"/>
                <a:cs typeface="Times New Roman" charset="0"/>
              </a:rPr>
              <a:t>belong to the Neolithic - the middle of the first millennium </a:t>
            </a:r>
            <a:r>
              <a:rPr lang="en-US" sz="2400" dirty="0" smtClean="0">
                <a:latin typeface="Times New Roman" charset="0"/>
                <a:ea typeface="Times New Roman" charset="0"/>
                <a:cs typeface="Times New Roman" charset="0"/>
              </a:rPr>
              <a:t>AD.</a:t>
            </a:r>
            <a:r>
              <a:rPr lang="ru-RU" sz="2400" dirty="0" smtClean="0">
                <a:latin typeface="Times New Roman" charset="0"/>
                <a:ea typeface="Times New Roman" charset="0"/>
                <a:cs typeface="Times New Roman" charset="0"/>
              </a:rPr>
              <a:t> </a:t>
            </a:r>
            <a:endParaRPr lang="ru-RU" sz="2400" dirty="0">
              <a:latin typeface="Times New Roman" charset="0"/>
              <a:ea typeface="Times New Roman" charset="0"/>
              <a:cs typeface="Times New Roman" charset="0"/>
            </a:endParaRPr>
          </a:p>
        </p:txBody>
      </p:sp>
      <p:sp>
        <p:nvSpPr>
          <p:cNvPr id="6" name="TextBox 5"/>
          <p:cNvSpPr txBox="1"/>
          <p:nvPr/>
        </p:nvSpPr>
        <p:spPr>
          <a:xfrm>
            <a:off x="408214" y="3543300"/>
            <a:ext cx="5306786" cy="2954655"/>
          </a:xfrm>
          <a:prstGeom prst="rect">
            <a:avLst/>
          </a:prstGeom>
          <a:noFill/>
        </p:spPr>
        <p:txBody>
          <a:bodyPr wrap="square" rtlCol="0">
            <a:spAutoFit/>
          </a:bodyPr>
          <a:lstStyle/>
          <a:p>
            <a:pPr algn="just"/>
            <a:r>
              <a:rPr lang="en-US" sz="2400" dirty="0">
                <a:latin typeface="Times New Roman" charset="0"/>
                <a:ea typeface="Times New Roman" charset="0"/>
                <a:cs typeface="Times New Roman" charset="0"/>
              </a:rPr>
              <a:t>But in the south, in the steppe, there are </a:t>
            </a:r>
            <a:r>
              <a:rPr lang="en-US" sz="2400" dirty="0" smtClean="0">
                <a:latin typeface="Times New Roman" charset="0"/>
                <a:ea typeface="Times New Roman" charset="0"/>
                <a:cs typeface="Times New Roman" charset="0"/>
              </a:rPr>
              <a:t>no this type of economy, </a:t>
            </a:r>
            <a:r>
              <a:rPr lang="en-US" sz="2400" dirty="0">
                <a:latin typeface="Times New Roman" charset="0"/>
                <a:ea typeface="Times New Roman" charset="0"/>
                <a:cs typeface="Times New Roman" charset="0"/>
              </a:rPr>
              <a:t>in the Russian European north-east this type of sites is extremely rare, there are no publications </a:t>
            </a:r>
            <a:r>
              <a:rPr lang="en-US" sz="2400" dirty="0" smtClean="0">
                <a:latin typeface="Times New Roman" charset="0"/>
                <a:ea typeface="Times New Roman" charset="0"/>
                <a:cs typeface="Times New Roman" charset="0"/>
              </a:rPr>
              <a:t>or </a:t>
            </a:r>
            <a:r>
              <a:rPr lang="en-US" sz="2400" dirty="0">
                <a:latin typeface="Times New Roman" charset="0"/>
                <a:ea typeface="Times New Roman" charset="0"/>
                <a:cs typeface="Times New Roman" charset="0"/>
              </a:rPr>
              <a:t>scientific excavations, which is incomparable with the massive number of this type of sites in Siberia.</a:t>
            </a:r>
            <a:endParaRPr lang="ru-RU" sz="2400" dirty="0">
              <a:latin typeface="Times New Roman" charset="0"/>
              <a:ea typeface="Times New Roman" charset="0"/>
              <a:cs typeface="Times New Roman" charset="0"/>
            </a:endParaRPr>
          </a:p>
          <a:p>
            <a:endParaRPr lang="ru-RU" dirty="0"/>
          </a:p>
        </p:txBody>
      </p:sp>
    </p:spTree>
    <p:extLst>
      <p:ext uri="{BB962C8B-B14F-4D97-AF65-F5344CB8AC3E}">
        <p14:creationId xmlns:p14="http://schemas.microsoft.com/office/powerpoint/2010/main" val="200536635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1012</TotalTime>
  <Words>1652</Words>
  <Application>Microsoft Macintosh PowerPoint</Application>
  <PresentationFormat>Широкоэкранный</PresentationFormat>
  <Paragraphs>75</Paragraphs>
  <Slides>33</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33</vt:i4>
      </vt:variant>
    </vt:vector>
  </HeadingPairs>
  <TitlesOfParts>
    <vt:vector size="39" baseType="lpstr">
      <vt:lpstr>Calibri</vt:lpstr>
      <vt:lpstr>Calibri Light</vt:lpstr>
      <vt:lpstr>ＭＳ 明朝</vt:lpstr>
      <vt:lpstr>Times New Roman</vt:lpstr>
      <vt:lpstr>Arial</vt:lpstr>
      <vt:lpstr>Тема Office</vt:lpstr>
      <vt:lpstr>Презентация PowerPoint</vt:lpstr>
      <vt:lpstr>    Durability and constancy of the indigenous peoples traditions of the north of Siberia allow us to reconstruct the traditional way of life at the rather wide chronological period - from the middle of the 7th-6th millennium BC and until the middle of the 20th century. This wide range can be explained by stability of natural conditions in the taiga region of Western Siberia, stable biocenosis and stable results of hunting.</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Дом</dc:creator>
  <cp:lastModifiedBy>Пользователь Microsoft Office</cp:lastModifiedBy>
  <cp:revision>60</cp:revision>
  <dcterms:created xsi:type="dcterms:W3CDTF">2018-07-19T12:11:21Z</dcterms:created>
  <dcterms:modified xsi:type="dcterms:W3CDTF">2018-07-24T17:20:51Z</dcterms:modified>
</cp:coreProperties>
</file>