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8" r:id="rId2"/>
  </p:sldMasterIdLst>
  <p:notesMasterIdLst>
    <p:notesMasterId r:id="rId29"/>
  </p:notesMasterIdLst>
  <p:handoutMasterIdLst>
    <p:handoutMasterId r:id="rId30"/>
  </p:handoutMasterIdLst>
  <p:sldIdLst>
    <p:sldId id="256" r:id="rId3"/>
    <p:sldId id="257" r:id="rId4"/>
    <p:sldId id="287" r:id="rId5"/>
    <p:sldId id="285" r:id="rId6"/>
    <p:sldId id="259" r:id="rId7"/>
    <p:sldId id="261" r:id="rId8"/>
    <p:sldId id="295" r:id="rId9"/>
    <p:sldId id="289" r:id="rId10"/>
    <p:sldId id="258" r:id="rId11"/>
    <p:sldId id="265" r:id="rId12"/>
    <p:sldId id="268" r:id="rId13"/>
    <p:sldId id="270" r:id="rId14"/>
    <p:sldId id="269" r:id="rId15"/>
    <p:sldId id="296" r:id="rId16"/>
    <p:sldId id="283" r:id="rId17"/>
    <p:sldId id="277" r:id="rId18"/>
    <p:sldId id="281" r:id="rId19"/>
    <p:sldId id="279" r:id="rId20"/>
    <p:sldId id="284" r:id="rId21"/>
    <p:sldId id="278" r:id="rId22"/>
    <p:sldId id="282" r:id="rId23"/>
    <p:sldId id="290" r:id="rId24"/>
    <p:sldId id="291" r:id="rId25"/>
    <p:sldId id="292" r:id="rId26"/>
    <p:sldId id="294" r:id="rId27"/>
    <p:sldId id="293"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70" autoAdjust="0"/>
    <p:restoredTop sz="95946" autoAdjust="0"/>
  </p:normalViewPr>
  <p:slideViewPr>
    <p:cSldViewPr>
      <p:cViewPr varScale="1">
        <p:scale>
          <a:sx n="84" d="100"/>
          <a:sy n="84" d="100"/>
        </p:scale>
        <p:origin x="176" y="7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notesMaster" Target="notesMasters/notesMaster1.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handoutMaster" Target="handoutMasters/handout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rtlCol="0"/>
          <a:lstStyle>
            <a:lvl1pPr algn="r">
              <a:defRPr sz="1200"/>
            </a:lvl1pPr>
          </a:lstStyle>
          <a:p>
            <a:fld id="{B2BFDC70-6AAD-49CB-B4F0-A7D271D267EA}" type="datetimeFigureOut">
              <a:rPr lang="en-US" smtClean="0"/>
              <a:pPr/>
              <a:t>7/26/18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rtlCol="0" anchor="b"/>
          <a:lstStyle>
            <a:lvl1pPr algn="r">
              <a:defRPr sz="1200"/>
            </a:lvl1pPr>
          </a:lstStyle>
          <a:p>
            <a:fld id="{6D11EF1E-A4E7-4C1C-9074-DD6B2DBF42FD}" type="slidenum">
              <a:rPr lang="en-US" smtClean="0"/>
              <a:pPr/>
              <a:t>‹#›</a:t>
            </a:fld>
            <a:endParaRPr lang="en-US"/>
          </a:p>
        </p:txBody>
      </p:sp>
    </p:spTree>
    <p:extLst>
      <p:ext uri="{BB962C8B-B14F-4D97-AF65-F5344CB8AC3E}">
        <p14:creationId xmlns:p14="http://schemas.microsoft.com/office/powerpoint/2010/main" val="1156565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lstStyle>
          <a:p>
            <a:fld id="{42F88466-F776-4664-B314-CC8FE058DE3B}" type="datetimeFigureOut">
              <a:rPr lang="en-US" smtClean="0"/>
              <a:pPr/>
              <a:t>7/26/18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lstStyle>
          <a:p>
            <a:fld id="{29165C5D-0DD7-4929-B323-1B2CC097029F}" type="slidenum">
              <a:rPr lang="en-US" smtClean="0"/>
              <a:pPr/>
              <a:t>‹#›</a:t>
            </a:fld>
            <a:endParaRPr lang="en-US"/>
          </a:p>
        </p:txBody>
      </p:sp>
    </p:spTree>
    <p:extLst>
      <p:ext uri="{BB962C8B-B14F-4D97-AF65-F5344CB8AC3E}">
        <p14:creationId xmlns:p14="http://schemas.microsoft.com/office/powerpoint/2010/main" val="931336718"/>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noProof="0" dirty="0"/>
          </a:p>
        </p:txBody>
      </p:sp>
      <p:sp>
        <p:nvSpPr>
          <p:cNvPr id="4" name="Slide Number Placeholder 3"/>
          <p:cNvSpPr>
            <a:spLocks noGrp="1"/>
          </p:cNvSpPr>
          <p:nvPr>
            <p:ph type="sldNum" sz="quarter" idx="10"/>
          </p:nvPr>
        </p:nvSpPr>
        <p:spPr/>
        <p:txBody>
          <a:bodyPr/>
          <a:lstStyle/>
          <a:p>
            <a:fld id="{29165C5D-0DD7-4929-B323-1B2CC097029F}" type="slidenum">
              <a:rPr lang="en-US" smtClean="0"/>
              <a:pPr/>
              <a:t>1</a:t>
            </a:fld>
            <a:endParaRPr lang="en-US"/>
          </a:p>
        </p:txBody>
      </p:sp>
    </p:spTree>
    <p:extLst>
      <p:ext uri="{BB962C8B-B14F-4D97-AF65-F5344CB8AC3E}">
        <p14:creationId xmlns:p14="http://schemas.microsoft.com/office/powerpoint/2010/main" val="1948377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noProof="0" dirty="0"/>
          </a:p>
        </p:txBody>
      </p:sp>
      <p:sp>
        <p:nvSpPr>
          <p:cNvPr id="4" name="Slide Number Placeholder 3"/>
          <p:cNvSpPr>
            <a:spLocks noGrp="1"/>
          </p:cNvSpPr>
          <p:nvPr>
            <p:ph type="sldNum" sz="quarter" idx="10"/>
          </p:nvPr>
        </p:nvSpPr>
        <p:spPr/>
        <p:txBody>
          <a:bodyPr/>
          <a:lstStyle/>
          <a:p>
            <a:fld id="{29165C5D-0DD7-4929-B323-1B2CC097029F}" type="slidenum">
              <a:rPr lang="en-US" smtClean="0"/>
              <a:pPr/>
              <a:t>2</a:t>
            </a:fld>
            <a:endParaRPr lang="en-US"/>
          </a:p>
        </p:txBody>
      </p:sp>
    </p:spTree>
    <p:extLst>
      <p:ext uri="{BB962C8B-B14F-4D97-AF65-F5344CB8AC3E}">
        <p14:creationId xmlns:p14="http://schemas.microsoft.com/office/powerpoint/2010/main" val="1073881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noProof="0" dirty="0"/>
          </a:p>
        </p:txBody>
      </p:sp>
      <p:sp>
        <p:nvSpPr>
          <p:cNvPr id="4" name="Slide Number Placeholder 3"/>
          <p:cNvSpPr>
            <a:spLocks noGrp="1"/>
          </p:cNvSpPr>
          <p:nvPr>
            <p:ph type="sldNum" sz="quarter" idx="10"/>
          </p:nvPr>
        </p:nvSpPr>
        <p:spPr/>
        <p:txBody>
          <a:bodyPr/>
          <a:lstStyle/>
          <a:p>
            <a:fld id="{29165C5D-0DD7-4929-B323-1B2CC097029F}" type="slidenum">
              <a:rPr lang="en-US" smtClean="0"/>
              <a:pPr/>
              <a:t>5</a:t>
            </a:fld>
            <a:endParaRPr lang="en-US"/>
          </a:p>
        </p:txBody>
      </p:sp>
    </p:spTree>
    <p:extLst>
      <p:ext uri="{BB962C8B-B14F-4D97-AF65-F5344CB8AC3E}">
        <p14:creationId xmlns:p14="http://schemas.microsoft.com/office/powerpoint/2010/main" val="1735551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noProof="0" dirty="0"/>
          </a:p>
        </p:txBody>
      </p:sp>
      <p:sp>
        <p:nvSpPr>
          <p:cNvPr id="4" name="Slide Number Placeholder 3"/>
          <p:cNvSpPr>
            <a:spLocks noGrp="1"/>
          </p:cNvSpPr>
          <p:nvPr>
            <p:ph type="sldNum" sz="quarter" idx="10"/>
          </p:nvPr>
        </p:nvSpPr>
        <p:spPr/>
        <p:txBody>
          <a:bodyPr/>
          <a:lstStyle/>
          <a:p>
            <a:fld id="{29165C5D-0DD7-4929-B323-1B2CC097029F}" type="slidenum">
              <a:rPr lang="en-US" smtClean="0"/>
              <a:pPr/>
              <a:t>6</a:t>
            </a:fld>
            <a:endParaRPr lang="en-US"/>
          </a:p>
        </p:txBody>
      </p:sp>
    </p:spTree>
    <p:extLst>
      <p:ext uri="{BB962C8B-B14F-4D97-AF65-F5344CB8AC3E}">
        <p14:creationId xmlns:p14="http://schemas.microsoft.com/office/powerpoint/2010/main" val="1416023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noProof="0" dirty="0"/>
          </a:p>
        </p:txBody>
      </p:sp>
      <p:sp>
        <p:nvSpPr>
          <p:cNvPr id="4" name="Slide Number Placeholder 3"/>
          <p:cNvSpPr>
            <a:spLocks noGrp="1"/>
          </p:cNvSpPr>
          <p:nvPr>
            <p:ph type="sldNum" sz="quarter" idx="10"/>
          </p:nvPr>
        </p:nvSpPr>
        <p:spPr/>
        <p:txBody>
          <a:bodyPr/>
          <a:lstStyle/>
          <a:p>
            <a:fld id="{29165C5D-0DD7-4929-B323-1B2CC097029F}" type="slidenum">
              <a:rPr lang="en-US" smtClean="0"/>
              <a:pPr/>
              <a:t>9</a:t>
            </a:fld>
            <a:endParaRPr lang="en-US"/>
          </a:p>
        </p:txBody>
      </p:sp>
    </p:spTree>
    <p:extLst>
      <p:ext uri="{BB962C8B-B14F-4D97-AF65-F5344CB8AC3E}">
        <p14:creationId xmlns:p14="http://schemas.microsoft.com/office/powerpoint/2010/main" val="2095802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ru-RU" noProof="0" dirty="0"/>
          </a:p>
        </p:txBody>
      </p:sp>
      <p:sp>
        <p:nvSpPr>
          <p:cNvPr id="4" name="Slide Number Placeholder 3"/>
          <p:cNvSpPr>
            <a:spLocks noGrp="1"/>
          </p:cNvSpPr>
          <p:nvPr>
            <p:ph type="sldNum" sz="quarter" idx="10"/>
          </p:nvPr>
        </p:nvSpPr>
        <p:spPr/>
        <p:txBody>
          <a:bodyPr/>
          <a:lstStyle/>
          <a:p>
            <a:fld id="{29165C5D-0DD7-4929-B323-1B2CC097029F}" type="slidenum">
              <a:rPr lang="en-US" smtClean="0"/>
              <a:pPr/>
              <a:t>10</a:t>
            </a:fld>
            <a:endParaRPr lang="en-US"/>
          </a:p>
        </p:txBody>
      </p:sp>
    </p:spTree>
    <p:extLst>
      <p:ext uri="{BB962C8B-B14F-4D97-AF65-F5344CB8AC3E}">
        <p14:creationId xmlns:p14="http://schemas.microsoft.com/office/powerpoint/2010/main" val="2016747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8" name="Title 7"/>
          <p:cNvSpPr>
            <a:spLocks noGrp="1"/>
          </p:cNvSpPr>
          <p:nvPr>
            <p:ph type="ctrTitle"/>
          </p:nvPr>
        </p:nvSpPr>
        <p:spPr>
          <a:xfrm>
            <a:off x="464234" y="381001"/>
            <a:ext cx="8229600" cy="2209800"/>
          </a:xfrm>
        </p:spPr>
        <p:txBody>
          <a:bodyPr lIns="45720" rIns="228600" anchor="b"/>
          <a:lstStyle>
            <a:lvl1pPr marL="0" algn="r">
              <a:defRPr sz="5000"/>
            </a:lvl1pPr>
            <a:extLst/>
          </a:lstStyle>
          <a:p>
            <a:r>
              <a:rPr lang="ru-RU" noProof="1" smtClean="0"/>
              <a:t>Образец заголовка</a:t>
            </a:r>
            <a:endParaRPr lang="en-US" dirty="0"/>
          </a:p>
        </p:txBody>
      </p:sp>
      <p:sp>
        <p:nvSpPr>
          <p:cNvPr id="9" name="Subtitle 8"/>
          <p:cNvSpPr>
            <a:spLocks noGrp="1"/>
          </p:cNvSpPr>
          <p:nvPr>
            <p:ph type="subTitle" idx="1"/>
          </p:nvPr>
        </p:nvSpPr>
        <p:spPr>
          <a:xfrm>
            <a:off x="457200" y="2819400"/>
            <a:ext cx="82366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u-RU" noProof="1" smtClean="0"/>
              <a:t>Образец подзаголовка</a:t>
            </a:r>
            <a:endParaRPr lang="en-US" dirty="0"/>
          </a:p>
        </p:txBody>
      </p:sp>
      <p:sp>
        <p:nvSpPr>
          <p:cNvPr id="13" name="Date Placeholder 12"/>
          <p:cNvSpPr>
            <a:spLocks noGrp="1"/>
          </p:cNvSpPr>
          <p:nvPr>
            <p:ph type="dt" sz="half" idx="10"/>
          </p:nvPr>
        </p:nvSpPr>
        <p:spPr/>
        <p:txBody>
          <a:bodyPr/>
          <a:lstStyle/>
          <a:p>
            <a:fld id="{7F6DC4D5-FF39-4DD1-9B66-D3AFAF540384}" type="datetime1">
              <a:rPr lang="en-US" smtClean="0"/>
              <a:pPr/>
              <a:t>7/26/18</a:t>
            </a:fld>
            <a:endParaRPr lang="en-US"/>
          </a:p>
        </p:txBody>
      </p:sp>
      <p:sp>
        <p:nvSpPr>
          <p:cNvPr id="14" name="Slide Number Placeholder 13"/>
          <p:cNvSpPr>
            <a:spLocks noGrp="1"/>
          </p:cNvSpPr>
          <p:nvPr>
            <p:ph type="sldNum" sz="quarter" idx="11"/>
          </p:nvPr>
        </p:nvSpPr>
        <p:spPr/>
        <p:txBody>
          <a:bodyPr/>
          <a:lstStyle/>
          <a:p>
            <a:pPr algn="r"/>
            <a:fld id="{C455C284-B64A-41C5-BF51-0401EE58565B}" type="slidenum">
              <a:rPr lang="en-US" smtClean="0"/>
              <a:pPr algn="r"/>
              <a:t>‹#›</a:t>
            </a:fld>
            <a:endParaRPr lang="en-US"/>
          </a:p>
        </p:txBody>
      </p:sp>
      <p:sp>
        <p:nvSpPr>
          <p:cNvPr id="15" name="Footer Placeholder 14"/>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7F6DC4D5-FF39-4DD1-9B66-D3AFAF540384}" type="datetime1">
              <a:rPr lang="en-US" smtClean="0"/>
              <a:pPr/>
              <a:t>7/26/18</a:t>
            </a:fld>
            <a:endParaRPr lang="en-US"/>
          </a:p>
        </p:txBody>
      </p:sp>
      <p:sp>
        <p:nvSpPr>
          <p:cNvPr id="8" name="Slide Number Placeholder 7"/>
          <p:cNvSpPr>
            <a:spLocks noGrp="1"/>
          </p:cNvSpPr>
          <p:nvPr>
            <p:ph type="sldNum" sz="quarter" idx="11"/>
          </p:nvPr>
        </p:nvSpPr>
        <p:spPr/>
        <p:txBody>
          <a:bodyPr/>
          <a:lstStyle/>
          <a:p>
            <a:pPr algn="r"/>
            <a:fld id="{C455C284-B64A-41C5-BF51-0401EE58565B}" type="slidenum">
              <a:rPr lang="en-US" smtClean="0"/>
              <a:pPr algn="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7F6DC4D5-FF39-4DD1-9B66-D3AFAF540384}" type="datetime1">
              <a:rPr lang="en-US" smtClean="0"/>
              <a:pPr/>
              <a:t>7/26/18</a:t>
            </a:fld>
            <a:endParaRPr lang="en-US"/>
          </a:p>
        </p:txBody>
      </p:sp>
      <p:sp>
        <p:nvSpPr>
          <p:cNvPr id="8" name="Slide Number Placeholder 7"/>
          <p:cNvSpPr>
            <a:spLocks noGrp="1"/>
          </p:cNvSpPr>
          <p:nvPr>
            <p:ph type="sldNum" sz="quarter" idx="11"/>
          </p:nvPr>
        </p:nvSpPr>
        <p:spPr/>
        <p:txBody>
          <a:bodyPr/>
          <a:lstStyle/>
          <a:p>
            <a:pPr algn="r"/>
            <a:fld id="{C455C284-B64A-41C5-BF51-0401EE58565B}" type="slidenum">
              <a:rPr lang="en-US" smtClean="0"/>
              <a:pPr algn="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tx2">
              <a:lumMod val="75000"/>
            </a:schemeClr>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8" name="Date Placeholder 7"/>
          <p:cNvSpPr>
            <a:spLocks noGrp="1"/>
          </p:cNvSpPr>
          <p:nvPr>
            <p:ph type="dt" sz="half" idx="10"/>
          </p:nvPr>
        </p:nvSpPr>
        <p:spPr/>
        <p:txBody>
          <a:bodyPr/>
          <a:lstStyle/>
          <a:p>
            <a:fld id="{7F6DC4D5-FF39-4DD1-9B66-D3AFAF540384}" type="datetime1">
              <a:rPr lang="en-US" smtClean="0"/>
              <a:pPr/>
              <a:t>7/26/18</a:t>
            </a:fld>
            <a:endParaRPr lang="en-US"/>
          </a:p>
        </p:txBody>
      </p:sp>
      <p:sp>
        <p:nvSpPr>
          <p:cNvPr id="9" name="Slide Number Placeholder 8"/>
          <p:cNvSpPr>
            <a:spLocks noGrp="1"/>
          </p:cNvSpPr>
          <p:nvPr>
            <p:ph type="sldNum" sz="quarter" idx="11"/>
          </p:nvPr>
        </p:nvSpPr>
        <p:spPr/>
        <p:txBody>
          <a:bodyPr/>
          <a:lstStyle/>
          <a:p>
            <a:pPr algn="r"/>
            <a:fld id="{C455C284-B64A-41C5-BF51-0401EE58565B}" type="slidenum">
              <a:rPr lang="en-US" smtClean="0"/>
              <a:pPr algn="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498230"/>
            <a:ext cx="7772400" cy="2731008"/>
          </a:xfrm>
        </p:spPr>
        <p:txBody>
          <a:bodyPr rIns="100584"/>
          <a:lstStyle>
            <a:lvl1pPr algn="ctr">
              <a:buNone/>
              <a:defRPr sz="4000" b="0" cap="none">
                <a:solidFill>
                  <a:schemeClr val="tx2"/>
                </a:solidFill>
              </a:defRPr>
            </a:lvl1pPr>
            <a:extLst/>
          </a:lstStyle>
          <a:p>
            <a:r>
              <a:rPr lang="ru-RU" smtClean="0"/>
              <a:t>Образец заголовка</a:t>
            </a:r>
            <a:endParaRPr lang="en-US" dirty="0"/>
          </a:p>
        </p:txBody>
      </p:sp>
      <p:sp>
        <p:nvSpPr>
          <p:cNvPr id="3" name="Text Placeholder 2"/>
          <p:cNvSpPr>
            <a:spLocks noGrp="1"/>
          </p:cNvSpPr>
          <p:nvPr>
            <p:ph type="body" idx="1"/>
          </p:nvPr>
        </p:nvSpPr>
        <p:spPr>
          <a:xfrm>
            <a:off x="722313" y="3287713"/>
            <a:ext cx="7772400" cy="1509712"/>
          </a:xfrm>
        </p:spPr>
        <p:txBody>
          <a:bodyPr rIns="128016" anchor="t"/>
          <a:lstStyle>
            <a:lvl1pPr algn="ct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smtClean="0"/>
              <a:t>Образец текста</a:t>
            </a:r>
          </a:p>
        </p:txBody>
      </p:sp>
      <p:sp>
        <p:nvSpPr>
          <p:cNvPr id="11" name="Date Placeholder 10"/>
          <p:cNvSpPr>
            <a:spLocks noGrp="1"/>
          </p:cNvSpPr>
          <p:nvPr>
            <p:ph type="dt" sz="half" idx="10"/>
          </p:nvPr>
        </p:nvSpPr>
        <p:spPr/>
        <p:txBody>
          <a:bodyPr/>
          <a:lstStyle/>
          <a:p>
            <a:fld id="{7F6DC4D5-FF39-4DD1-9B66-D3AFAF540384}" type="datetime1">
              <a:rPr lang="en-US" smtClean="0"/>
              <a:pPr/>
              <a:t>7/26/18</a:t>
            </a:fld>
            <a:endParaRPr lang="en-US"/>
          </a:p>
        </p:txBody>
      </p:sp>
      <p:sp>
        <p:nvSpPr>
          <p:cNvPr id="12" name="Slide Number Placeholder 11"/>
          <p:cNvSpPr>
            <a:spLocks noGrp="1"/>
          </p:cNvSpPr>
          <p:nvPr>
            <p:ph type="sldNum" sz="quarter" idx="11"/>
          </p:nvPr>
        </p:nvSpPr>
        <p:spPr/>
        <p:txBody>
          <a:bodyPr/>
          <a:lstStyle/>
          <a:p>
            <a:pPr algn="r"/>
            <a:fld id="{C455C284-B64A-41C5-BF51-0401EE58565B}" type="slidenum">
              <a:rPr lang="en-US" smtClean="0"/>
              <a:pPr algn="r"/>
              <a:t>‹#›</a:t>
            </a:fld>
            <a:endParaRPr lang="en-US"/>
          </a:p>
        </p:txBody>
      </p:sp>
      <p:sp>
        <p:nvSpPr>
          <p:cNvPr id="13" name="Footer Placeholder 12"/>
          <p:cNvSpPr>
            <a:spLocks noGrp="1"/>
          </p:cNvSpPr>
          <p:nvPr>
            <p:ph type="ftr" sz="quarter" idx="12"/>
          </p:nvPr>
        </p:nvSpPr>
        <p:spPr/>
        <p:txBody>
          <a:bodyPr/>
          <a:lstStyle/>
          <a:p>
            <a:endParaRPr lang="en-US"/>
          </a:p>
        </p:txBody>
      </p:sp>
      <p:sp>
        <p:nvSpPr>
          <p:cNvPr id="14" name="Rectangle 13"/>
          <p:cNvSpPr/>
          <p:nvPr userDrawn="1"/>
        </p:nvSpPr>
        <p:spPr>
          <a:xfrm>
            <a:off x="588392" y="3248406"/>
            <a:ext cx="8001000" cy="9144"/>
          </a:xfrm>
          <a:prstGeom prst="rect">
            <a:avLst/>
          </a:prstGeom>
          <a:solidFill>
            <a:schemeClr val="tx2">
              <a:lumMod val="75000"/>
            </a:schemeClr>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Shape 4"/>
          <p:cNvSpPr>
            <a:spLocks noGrp="1"/>
          </p:cNvSpPr>
          <p:nvPr>
            <p:ph type="dt" sz="half" idx="10"/>
          </p:nvPr>
        </p:nvSpPr>
        <p:spPr>
          <a:xfrm>
            <a:off x="5562600" y="6400800"/>
            <a:ext cx="3002280" cy="274320"/>
          </a:xfrm>
          <a:prstGeom prst="rect">
            <a:avLst/>
          </a:prstGeom>
        </p:spPr>
        <p:txBody>
          <a:bodyPr/>
          <a:lstStyle/>
          <a:p>
            <a:fld id="{7F6DC4D5-FF39-4DD1-9B66-D3AFAF540384}" type="datetime1">
              <a:rPr lang="en-US" sz="1000" smtClean="0">
                <a:solidFill>
                  <a:schemeClr val="tx1"/>
                </a:solidFill>
              </a:rPr>
              <a:pPr/>
              <a:t>7/26/18</a:t>
            </a:fld>
            <a:endParaRPr lang="en-US"/>
          </a:p>
        </p:txBody>
      </p:sp>
      <p:sp>
        <p:nvSpPr>
          <p:cNvPr id="6" name="Shape 5"/>
          <p:cNvSpPr>
            <a:spLocks noGrp="1"/>
          </p:cNvSpPr>
          <p:nvPr>
            <p:ph type="ftr" sz="quarter" idx="11"/>
          </p:nvPr>
        </p:nvSpPr>
        <p:spPr>
          <a:xfrm>
            <a:off x="1295400" y="6400800"/>
            <a:ext cx="4212264" cy="274320"/>
          </a:xfrm>
          <a:prstGeom prst="rect">
            <a:avLst/>
          </a:prstGeom>
        </p:spPr>
        <p:txBody>
          <a:bodyPr/>
          <a:lstStyle/>
          <a:p>
            <a:endParaRPr lang="en-US"/>
          </a:p>
        </p:txBody>
      </p:sp>
      <p:sp>
        <p:nvSpPr>
          <p:cNvPr id="7" name="Shape 6"/>
          <p:cNvSpPr>
            <a:spLocks noGrp="1"/>
          </p:cNvSpPr>
          <p:nvPr>
            <p:ph type="sldNum" sz="quarter" idx="12"/>
          </p:nvPr>
        </p:nvSpPr>
        <p:spPr>
          <a:xfrm>
            <a:off x="8641080" y="6514568"/>
            <a:ext cx="464288" cy="274320"/>
          </a:xfrm>
          <a:prstGeom prst="rect">
            <a:avLst/>
          </a:prstGeom>
        </p:spPr>
        <p:txBody>
          <a:bodyPr/>
          <a:lstStyle/>
          <a:p>
            <a:fld id="{C455C284-B64A-41C5-BF51-0401EE58565B}" type="slidenum">
              <a:rPr lang="en-US" smtClean="0"/>
              <a:pPr/>
              <a:t>‹#›</a:t>
            </a:fld>
            <a:endParaRPr lang="en-US"/>
          </a:p>
        </p:txBody>
      </p:sp>
      <p:sp>
        <p:nvSpPr>
          <p:cNvPr id="9" name="Rectangle 8"/>
          <p:cNvSpPr/>
          <p:nvPr userDrawn="1"/>
        </p:nvSpPr>
        <p:spPr>
          <a:xfrm>
            <a:off x="588392" y="1424588"/>
            <a:ext cx="8001000" cy="9144"/>
          </a:xfrm>
          <a:prstGeom prst="rect">
            <a:avLst/>
          </a:prstGeom>
          <a:solidFill>
            <a:schemeClr val="tx2">
              <a:lumMod val="75000"/>
            </a:schemeClr>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10" name="Rectangle 9"/>
          <p:cNvSpPr/>
          <p:nvPr/>
        </p:nvSpPr>
        <p:spPr>
          <a:xfrm>
            <a:off x="616744" y="2165216"/>
            <a:ext cx="3749040" cy="9144"/>
          </a:xfrm>
          <a:prstGeom prst="rect">
            <a:avLst/>
          </a:prstGeom>
          <a:solidFill>
            <a:schemeClr val="tx2">
              <a:lumMod val="75000"/>
            </a:schemeClr>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a:endParaRPr lang="en-US"/>
          </a:p>
        </p:txBody>
      </p:sp>
      <p:sp>
        <p:nvSpPr>
          <p:cNvPr id="11" name="Rectangle 10"/>
          <p:cNvSpPr/>
          <p:nvPr/>
        </p:nvSpPr>
        <p:spPr>
          <a:xfrm>
            <a:off x="4800600" y="2165216"/>
            <a:ext cx="3749040" cy="9144"/>
          </a:xfrm>
          <a:prstGeom prst="rect">
            <a:avLst/>
          </a:prstGeom>
          <a:solidFill>
            <a:schemeClr val="tx2">
              <a:lumMod val="75000"/>
            </a:schemeClr>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a:endParaRPr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lang="ru-RU" smtClean="0"/>
              <a:t>Образец заголовка</a:t>
            </a:r>
            <a:endParaRPr lang="en-US" dirty="0"/>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Shape 6"/>
          <p:cNvSpPr>
            <a:spLocks noGrp="1"/>
          </p:cNvSpPr>
          <p:nvPr>
            <p:ph type="dt" sz="half" idx="10"/>
          </p:nvPr>
        </p:nvSpPr>
        <p:spPr>
          <a:xfrm>
            <a:off x="5562600" y="6400800"/>
            <a:ext cx="3002280" cy="274320"/>
          </a:xfrm>
          <a:prstGeom prst="rect">
            <a:avLst/>
          </a:prstGeom>
        </p:spPr>
        <p:txBody>
          <a:bodyPr/>
          <a:lstStyle/>
          <a:p>
            <a:fld id="{7F6DC4D5-FF39-4DD1-9B66-D3AFAF540384}" type="datetime1">
              <a:rPr lang="en-US" sz="1000" smtClean="0">
                <a:solidFill>
                  <a:schemeClr val="tx1"/>
                </a:solidFill>
              </a:rPr>
              <a:pPr/>
              <a:t>7/26/18</a:t>
            </a:fld>
            <a:endParaRPr lang="en-US"/>
          </a:p>
        </p:txBody>
      </p:sp>
      <p:sp>
        <p:nvSpPr>
          <p:cNvPr id="8" name="Shape 7"/>
          <p:cNvSpPr>
            <a:spLocks noGrp="1"/>
          </p:cNvSpPr>
          <p:nvPr>
            <p:ph type="ftr" sz="quarter" idx="11"/>
          </p:nvPr>
        </p:nvSpPr>
        <p:spPr>
          <a:xfrm>
            <a:off x="1295400" y="6400800"/>
            <a:ext cx="4212264" cy="274320"/>
          </a:xfrm>
          <a:prstGeom prst="rect">
            <a:avLst/>
          </a:prstGeom>
        </p:spPr>
        <p:txBody>
          <a:bodyPr/>
          <a:lstStyle/>
          <a:p>
            <a:endParaRPr lang="en-US"/>
          </a:p>
        </p:txBody>
      </p:sp>
      <p:sp>
        <p:nvSpPr>
          <p:cNvPr id="9" name="Shape 8"/>
          <p:cNvSpPr>
            <a:spLocks noGrp="1"/>
          </p:cNvSpPr>
          <p:nvPr>
            <p:ph type="sldNum" sz="quarter" idx="12"/>
          </p:nvPr>
        </p:nvSpPr>
        <p:spPr>
          <a:xfrm>
            <a:off x="8641080" y="6514568"/>
            <a:ext cx="464288" cy="274320"/>
          </a:xfrm>
          <a:prstGeom prst="rect">
            <a:avLst/>
          </a:prstGeom>
        </p:spPr>
        <p:txBody>
          <a:bodyPr/>
          <a:lstStyle/>
          <a:p>
            <a:fld id="{C455C284-B64A-41C5-BF51-0401EE58565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lang="ru-RU" smtClean="0"/>
              <a:t>Образец заголовка</a:t>
            </a:r>
            <a:endParaRPr lang="en-US" dirty="0"/>
          </a:p>
        </p:txBody>
      </p:sp>
      <p:sp>
        <p:nvSpPr>
          <p:cNvPr id="8" name="Rectangle 7"/>
          <p:cNvSpPr/>
          <p:nvPr userDrawn="1"/>
        </p:nvSpPr>
        <p:spPr>
          <a:xfrm>
            <a:off x="588392" y="1424588"/>
            <a:ext cx="8001000" cy="9144"/>
          </a:xfrm>
          <a:prstGeom prst="rect">
            <a:avLst/>
          </a:prstGeom>
          <a:solidFill>
            <a:schemeClr val="tx2">
              <a:lumMod val="75000"/>
            </a:schemeClr>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9" name="Date Placeholder 8"/>
          <p:cNvSpPr>
            <a:spLocks noGrp="1"/>
          </p:cNvSpPr>
          <p:nvPr>
            <p:ph type="dt" sz="half" idx="10"/>
          </p:nvPr>
        </p:nvSpPr>
        <p:spPr/>
        <p:txBody>
          <a:bodyPr/>
          <a:lstStyle/>
          <a:p>
            <a:fld id="{7F6DC4D5-FF39-4DD1-9B66-D3AFAF540384}" type="datetime1">
              <a:rPr lang="en-US" smtClean="0"/>
              <a:pPr/>
              <a:t>7/26/18</a:t>
            </a:fld>
            <a:endParaRPr lang="en-US"/>
          </a:p>
        </p:txBody>
      </p:sp>
      <p:sp>
        <p:nvSpPr>
          <p:cNvPr id="10" name="Slide Number Placeholder 9"/>
          <p:cNvSpPr>
            <a:spLocks noGrp="1"/>
          </p:cNvSpPr>
          <p:nvPr>
            <p:ph type="sldNum" sz="quarter" idx="11"/>
          </p:nvPr>
        </p:nvSpPr>
        <p:spPr/>
        <p:txBody>
          <a:bodyPr/>
          <a:lstStyle/>
          <a:p>
            <a:pPr algn="r"/>
            <a:fld id="{C455C284-B64A-41C5-BF51-0401EE58565B}" type="slidenum">
              <a:rPr lang="en-US" smtClean="0"/>
              <a:pPr algn="r"/>
              <a:t>‹#›</a:t>
            </a:fld>
            <a:endParaRPr lang="en-US"/>
          </a:p>
        </p:txBody>
      </p:sp>
      <p:sp>
        <p:nvSpPr>
          <p:cNvPr id="11" name="Footer Placeholder 10"/>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F6DC4D5-FF39-4DD1-9B66-D3AFAF540384}" type="datetime1">
              <a:rPr lang="en-US" smtClean="0"/>
              <a:pPr/>
              <a:t>7/26/18</a:t>
            </a:fld>
            <a:endParaRPr lang="en-US"/>
          </a:p>
        </p:txBody>
      </p:sp>
      <p:sp>
        <p:nvSpPr>
          <p:cNvPr id="6" name="Slide Number Placeholder 5"/>
          <p:cNvSpPr>
            <a:spLocks noGrp="1"/>
          </p:cNvSpPr>
          <p:nvPr>
            <p:ph type="sldNum" sz="quarter" idx="11"/>
          </p:nvPr>
        </p:nvSpPr>
        <p:spPr/>
        <p:txBody>
          <a:bodyPr/>
          <a:lstStyle/>
          <a:p>
            <a:pPr algn="r"/>
            <a:fld id="{C455C284-B64A-41C5-BF51-0401EE58565B}" type="slidenum">
              <a:rPr lang="en-US" smtClean="0"/>
              <a:pPr algn="r"/>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lang="ru-RU" smtClean="0"/>
              <a:t>Образец заголовка</a:t>
            </a:r>
            <a:endParaRPr lang="en-US" dirty="0"/>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ru-RU" smtClean="0"/>
              <a:t>Образец текста</a:t>
            </a:r>
          </a:p>
        </p:txBody>
      </p:sp>
      <p:sp>
        <p:nvSpPr>
          <p:cNvPr id="4" name="Content Placeholder 3"/>
          <p:cNvSpPr>
            <a:spLocks noGrp="1"/>
          </p:cNvSpPr>
          <p:nvPr>
            <p:ph sz="half" idx="1"/>
          </p:nvPr>
        </p:nvSpPr>
        <p:spPr>
          <a:xfrm>
            <a:off x="457200" y="2209800"/>
            <a:ext cx="84378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8" name="Rectangle 7"/>
          <p:cNvSpPr/>
          <p:nvPr/>
        </p:nvSpPr>
        <p:spPr>
          <a:xfrm>
            <a:off x="5057552" y="1057656"/>
            <a:ext cx="3749040" cy="9144"/>
          </a:xfrm>
          <a:prstGeom prst="rect">
            <a:avLst/>
          </a:prstGeom>
          <a:solidFill>
            <a:schemeClr val="tx2">
              <a:lumMod val="75000"/>
            </a:schemeClr>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12" name="Date Placeholder 11"/>
          <p:cNvSpPr>
            <a:spLocks noGrp="1"/>
          </p:cNvSpPr>
          <p:nvPr>
            <p:ph type="dt" sz="half" idx="10"/>
          </p:nvPr>
        </p:nvSpPr>
        <p:spPr/>
        <p:txBody>
          <a:bodyPr/>
          <a:lstStyle/>
          <a:p>
            <a:fld id="{7F6DC4D5-FF39-4DD1-9B66-D3AFAF540384}" type="datetime1">
              <a:rPr lang="en-US" smtClean="0"/>
              <a:pPr/>
              <a:t>7/26/18</a:t>
            </a:fld>
            <a:endParaRPr lang="en-US"/>
          </a:p>
        </p:txBody>
      </p:sp>
      <p:sp>
        <p:nvSpPr>
          <p:cNvPr id="13" name="Slide Number Placeholder 12"/>
          <p:cNvSpPr>
            <a:spLocks noGrp="1"/>
          </p:cNvSpPr>
          <p:nvPr>
            <p:ph type="sldNum" sz="quarter" idx="11"/>
          </p:nvPr>
        </p:nvSpPr>
        <p:spPr/>
        <p:txBody>
          <a:bodyPr/>
          <a:lstStyle/>
          <a:p>
            <a:pPr algn="r"/>
            <a:fld id="{C455C284-B64A-41C5-BF51-0401EE58565B}" type="slidenum">
              <a:rPr lang="en-US" smtClean="0"/>
              <a:pPr algn="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lang="ru-RU" smtClean="0"/>
              <a:t>Образец заголовка</a:t>
            </a:r>
            <a:endParaRPr lang="en-US" dirty="0"/>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ru-RU" smtClean="0"/>
              <a:t>Образец текста</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a:r>
              <a:rPr lang="ru-RU" smtClean="0">
                <a:solidFill>
                  <a:schemeClr val="lt1"/>
                </a:solidFill>
                <a:latin typeface="+mn-lt"/>
                <a:ea typeface="+mn-ea"/>
                <a:cs typeface="+mn-cs"/>
              </a:rPr>
              <a:t>Вставка рисунка</a:t>
            </a:r>
            <a:endParaRPr lang="en-US" dirty="0">
              <a:solidFill>
                <a:schemeClr val="lt1"/>
              </a:solidFill>
              <a:latin typeface="+mn-lt"/>
              <a:ea typeface="+mn-ea"/>
              <a:cs typeface="+mn-cs"/>
            </a:endParaRPr>
          </a:p>
        </p:txBody>
      </p:sp>
      <p:sp>
        <p:nvSpPr>
          <p:cNvPr id="11" name="Date Placeholder 10"/>
          <p:cNvSpPr>
            <a:spLocks noGrp="1"/>
          </p:cNvSpPr>
          <p:nvPr>
            <p:ph type="dt" sz="half" idx="10"/>
          </p:nvPr>
        </p:nvSpPr>
        <p:spPr/>
        <p:txBody>
          <a:bodyPr/>
          <a:lstStyle/>
          <a:p>
            <a:fld id="{7F6DC4D5-FF39-4DD1-9B66-D3AFAF540384}" type="datetime1">
              <a:rPr lang="en-US" smtClean="0"/>
              <a:pPr/>
              <a:t>7/26/18</a:t>
            </a:fld>
            <a:endParaRPr lang="en-US"/>
          </a:p>
        </p:txBody>
      </p:sp>
      <p:sp>
        <p:nvSpPr>
          <p:cNvPr id="12" name="Slide Number Placeholder 11"/>
          <p:cNvSpPr>
            <a:spLocks noGrp="1"/>
          </p:cNvSpPr>
          <p:nvPr>
            <p:ph type="sldNum" sz="quarter" idx="11"/>
          </p:nvPr>
        </p:nvSpPr>
        <p:spPr/>
        <p:txBody>
          <a:bodyPr/>
          <a:lstStyle/>
          <a:p>
            <a:pPr algn="r"/>
            <a:fld id="{C455C284-B64A-41C5-BF51-0401EE58565B}" type="slidenum">
              <a:rPr lang="en-US" smtClean="0"/>
              <a:pPr algn="r"/>
              <a:t>‹#›</a:t>
            </a:fld>
            <a:endParaRPr lang="en-US"/>
          </a:p>
        </p:txBody>
      </p:sp>
      <p:sp>
        <p:nvSpPr>
          <p:cNvPr id="14" name="Footer Placeholder 13"/>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p>
        </p:txBody>
      </p:sp>
      <p:sp>
        <p:nvSpPr>
          <p:cNvPr id="22" name="Title Placeholder 21"/>
          <p:cNvSpPr>
            <a:spLocks noGrp="1"/>
          </p:cNvSpPr>
          <p:nvPr>
            <p:ph type="title"/>
          </p:nvPr>
        </p:nvSpPr>
        <p:spPr>
          <a:xfrm>
            <a:off x="457200" y="253536"/>
            <a:ext cx="8229600" cy="1143000"/>
          </a:xfrm>
          <a:prstGeom prst="rect">
            <a:avLst/>
          </a:prstGeom>
          <a:ln>
            <a:noFill/>
          </a:ln>
        </p:spPr>
        <p:txBody>
          <a:bodyPr rIns="91440" anchor="b">
            <a:normAutofit/>
          </a:bodyPr>
          <a:lstStyle/>
          <a:p>
            <a:r>
              <a:rPr lang="ru-RU" noProof="1" smtClean="0"/>
              <a:t>Образец заголовка</a:t>
            </a:r>
            <a:endParaRPr lang="en-US" dirty="0"/>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a:r>
              <a:rPr lang="ru-RU" noProof="1" smtClean="0"/>
              <a:t>Образец текста</a:t>
            </a:r>
          </a:p>
          <a:p>
            <a:pPr lvl="1"/>
            <a:r>
              <a:rPr lang="ru-RU" noProof="1" smtClean="0"/>
              <a:t>Второй уровень</a:t>
            </a:r>
          </a:p>
          <a:p>
            <a:pPr lvl="2"/>
            <a:r>
              <a:rPr lang="ru-RU" noProof="1" smtClean="0"/>
              <a:t>Третий уровень</a:t>
            </a:r>
          </a:p>
          <a:p>
            <a:pPr lvl="3"/>
            <a:r>
              <a:rPr lang="ru-RU" noProof="1" smtClean="0"/>
              <a:t>Четвертый уровень</a:t>
            </a:r>
          </a:p>
          <a:p>
            <a:pPr lvl="4"/>
            <a:r>
              <a:rPr lang="ru-RU" noProof="1" smtClean="0"/>
              <a:t>Пятый уровень</a:t>
            </a:r>
            <a:endParaRPr lang="en-US" dirty="0"/>
          </a:p>
        </p:txBody>
      </p:sp>
      <p:sp>
        <p:nvSpPr>
          <p:cNvPr id="11" name="Shape 9"/>
          <p:cNvSpPr>
            <a:spLocks noGrp="1"/>
          </p:cNvSpPr>
          <p:nvPr>
            <p:ph type="dt" sz="half" idx="2"/>
          </p:nvPr>
        </p:nvSpPr>
        <p:spPr>
          <a:xfrm>
            <a:off x="7010400" y="6509004"/>
            <a:ext cx="1676400" cy="274320"/>
          </a:xfrm>
          <a:prstGeom prst="rect">
            <a:avLst/>
          </a:prstGeom>
        </p:spPr>
        <p:txBody>
          <a:bodyPr vert="horz" rtlCol="0" anchor="ctr" anchorCtr="0"/>
          <a:lstStyle>
            <a:lvl1pPr algn="r">
              <a:defRPr sz="1200"/>
            </a:lvl1pPr>
            <a:extLst/>
          </a:lstStyle>
          <a:p>
            <a:pPr algn="r"/>
            <a:fld id="{7F6DC4D5-FF39-4DD1-9B66-D3AFAF540384}" type="datetime1">
              <a:rPr lang="en-US" smtClean="0"/>
              <a:pPr algn="r"/>
              <a:t>7/26/18</a:t>
            </a:fld>
            <a:endParaRPr lang="en-US"/>
          </a:p>
        </p:txBody>
      </p:sp>
      <p:sp>
        <p:nvSpPr>
          <p:cNvPr id="12" name="Shape 10"/>
          <p:cNvSpPr>
            <a:spLocks noGrp="1"/>
          </p:cNvSpPr>
          <p:nvPr>
            <p:ph type="sldNum" sz="quarter" idx="4"/>
          </p:nvPr>
        </p:nvSpPr>
        <p:spPr>
          <a:xfrm>
            <a:off x="8724900" y="6509004"/>
            <a:ext cx="378340" cy="274320"/>
          </a:xfrm>
          <a:prstGeom prst="rect">
            <a:avLst/>
          </a:prstGeom>
        </p:spPr>
        <p:txBody>
          <a:bodyPr vert="horz" rtlCol="0" anchor="ctr" anchorCtr="0"/>
          <a:lstStyle>
            <a:lvl1pPr>
              <a:defRPr sz="1200">
                <a:solidFill>
                  <a:schemeClr val="tx2">
                    <a:shade val="90000"/>
                  </a:schemeClr>
                </a:solidFill>
              </a:defRPr>
            </a:lvl1pPr>
            <a:extLst/>
          </a:lstStyle>
          <a:p>
            <a:pPr algn="r"/>
            <a:fld id="{C455C284-B64A-41C5-BF51-0401EE58565B}" type="slidenum">
              <a:rPr lang="en-US" smtClean="0"/>
              <a:pPr algn="r"/>
              <a:t>‹#›</a:t>
            </a:fld>
            <a:endParaRPr lang="en-US" sz="1200" dirty="0">
              <a:solidFill>
                <a:schemeClr val="tx2">
                  <a:shade val="90000"/>
                </a:schemeClr>
              </a:solidFill>
            </a:endParaRPr>
          </a:p>
        </p:txBody>
      </p:sp>
      <p:sp>
        <p:nvSpPr>
          <p:cNvPr id="15" name="Shape 11"/>
          <p:cNvSpPr>
            <a:spLocks noGrp="1"/>
          </p:cNvSpPr>
          <p:nvPr>
            <p:ph type="ftr" sz="quarter" idx="3"/>
          </p:nvPr>
        </p:nvSpPr>
        <p:spPr>
          <a:xfrm>
            <a:off x="457200" y="6509004"/>
            <a:ext cx="6496050" cy="274320"/>
          </a:xfrm>
          <a:prstGeom prst="rect">
            <a:avLst/>
          </a:prstGeom>
        </p:spPr>
        <p:txBody>
          <a:bodyPr vert="horz" rtlCol="0" anchor="ctr" anchorCtr="0"/>
          <a:lstStyle>
            <a:lvl1pPr>
              <a:defRPr sz="1200"/>
            </a:lvl1pPr>
            <a:extLst/>
          </a:lstStyle>
          <a:p>
            <a:endParaRPr lang="en-US" sz="1200"/>
          </a:p>
        </p:txBody>
      </p:sp>
    </p:spTree>
  </p:cSld>
  <p:clrMap bg1="dk1" tx1="lt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lvl1pPr marL="54864" algn="l" rtl="0" eaLnBrk="1" latinLnBrk="0" hangingPunct="1">
        <a:spcBef>
          <a:spcPct val="0"/>
        </a:spcBef>
        <a:buNone/>
        <a:defRPr sz="4000" b="0" kern="1200">
          <a:ln>
            <a:noFill/>
          </a:ln>
          <a:solidFill>
            <a:schemeClr val="tx2"/>
          </a:solidFill>
          <a:effectLst>
            <a:outerShdw blurRad="50800" dist="38100" dir="2700000" algn="tl" rotWithShape="0">
              <a:prstClr val="black">
                <a:alpha val="40000"/>
              </a:prstClr>
            </a:outerShdw>
          </a:effectLst>
          <a:latin typeface="+mj-lt"/>
          <a:ea typeface="+mj-ea"/>
          <a:cs typeface="+mj-cs"/>
        </a:defRPr>
      </a:lvl1pPr>
      <a:extLst/>
    </p:titleStyle>
    <p:bodyStyle>
      <a:lvl1pPr marL="514350" indent="-514350" algn="l" rtl="0" eaLnBrk="1" latinLnBrk="0" hangingPunct="1">
        <a:spcBef>
          <a:spcPts val="0"/>
        </a:spcBef>
        <a:buClr>
          <a:schemeClr val="tx2"/>
        </a:buClr>
        <a:buSzPct val="70000"/>
        <a:buFont typeface="+mj-lt"/>
        <a:buAutoNum type="alphaUcPeriod"/>
        <a:defRPr sz="3200" kern="1200">
          <a:solidFill>
            <a:schemeClr val="tx1"/>
          </a:solidFill>
          <a:latin typeface="+mn-lt"/>
          <a:ea typeface="+mn-ea"/>
          <a:cs typeface="+mn-cs"/>
        </a:defRPr>
      </a:lvl1pPr>
      <a:lvl2pPr marL="925830" indent="-514350" algn="l" rtl="0" eaLnBrk="1" latinLnBrk="0" hangingPunct="1">
        <a:spcBef>
          <a:spcPts val="400"/>
        </a:spcBef>
        <a:buClr>
          <a:schemeClr val="tx2"/>
        </a:buClr>
        <a:buSzPct val="90000"/>
        <a:buFont typeface="+mj-lt"/>
        <a:buAutoNum type="alphaUcPeriod"/>
        <a:defRPr sz="2600" kern="1200">
          <a:solidFill>
            <a:schemeClr val="tx1"/>
          </a:solidFill>
          <a:latin typeface="+mn-lt"/>
          <a:ea typeface="+mn-ea"/>
          <a:cs typeface="+mn-cs"/>
        </a:defRPr>
      </a:lvl2pPr>
      <a:lvl3pPr marL="1088136" indent="-457200" algn="l" rtl="0" eaLnBrk="1" latinLnBrk="0" hangingPunct="1">
        <a:spcBef>
          <a:spcPts val="400"/>
        </a:spcBef>
        <a:buClr>
          <a:schemeClr val="tx2"/>
        </a:buClr>
        <a:buSzPct val="100000"/>
        <a:buFont typeface="+mj-lt"/>
        <a:buAutoNum type="alphaUcPeriod"/>
        <a:defRPr sz="2300" kern="1200">
          <a:solidFill>
            <a:schemeClr val="tx1"/>
          </a:solidFill>
          <a:latin typeface="+mn-lt"/>
          <a:ea typeface="+mn-ea"/>
          <a:cs typeface="+mn-cs"/>
        </a:defRPr>
      </a:lvl3pPr>
      <a:lvl4pPr marL="1280160" indent="-457200" algn="l" rtl="0" eaLnBrk="1" latinLnBrk="0" hangingPunct="1">
        <a:spcBef>
          <a:spcPts val="400"/>
        </a:spcBef>
        <a:buClr>
          <a:schemeClr val="tx2"/>
        </a:buClr>
        <a:buSzPct val="100000"/>
        <a:buFont typeface="+mj-lt"/>
        <a:buAutoNum type="alphaUcPeriod"/>
        <a:defRPr sz="2000" kern="1200">
          <a:solidFill>
            <a:schemeClr val="tx1"/>
          </a:solidFill>
          <a:latin typeface="+mn-lt"/>
          <a:ea typeface="+mn-ea"/>
          <a:cs typeface="+mn-cs"/>
        </a:defRPr>
      </a:lvl4pPr>
      <a:lvl5pPr marL="1463040" indent="-457200" algn="l" rtl="0" eaLnBrk="1" latinLnBrk="0" hangingPunct="1">
        <a:spcBef>
          <a:spcPts val="400"/>
        </a:spcBef>
        <a:buClr>
          <a:schemeClr val="tx2"/>
        </a:buClr>
        <a:buSzPct val="100000"/>
        <a:buFont typeface="+mj-lt"/>
        <a:buAutoNum type="alphaUcPeriod"/>
        <a:defRPr sz="1900" kern="1200">
          <a:solidFill>
            <a:schemeClr val="tx1"/>
          </a:solidFill>
          <a:latin typeface="+mn-lt"/>
          <a:ea typeface="+mn-ea"/>
          <a:cs typeface="+mn-cs"/>
        </a:defRPr>
      </a:lvl5pPr>
      <a:lvl6pPr marL="1540764" indent="-342900" algn="l" rtl="0" eaLnBrk="1" latinLnBrk="0" hangingPunct="1">
        <a:spcBef>
          <a:spcPts val="400"/>
        </a:spcBef>
        <a:buClr>
          <a:schemeClr val="tx2"/>
        </a:buClr>
        <a:buFont typeface="+mj-lt"/>
        <a:buAutoNum type="alphaUcPeriod"/>
        <a:defRPr sz="1800" kern="1200" baseline="0">
          <a:solidFill>
            <a:schemeClr val="tx1"/>
          </a:solidFill>
          <a:latin typeface="+mn-lt"/>
          <a:ea typeface="+mn-ea"/>
          <a:cs typeface="+mn-cs"/>
        </a:defRPr>
      </a:lvl6pPr>
      <a:lvl7pPr marL="1723644" indent="-342900" algn="l" rtl="0" eaLnBrk="1" latinLnBrk="0" hangingPunct="1">
        <a:spcBef>
          <a:spcPts val="400"/>
        </a:spcBef>
        <a:buClr>
          <a:schemeClr val="tx2"/>
        </a:buClr>
        <a:buFont typeface="+mj-lt"/>
        <a:buAutoNum type="alphaUcPeriod"/>
        <a:defRPr sz="1600" kern="1200" baseline="0">
          <a:solidFill>
            <a:schemeClr val="tx1"/>
          </a:solidFill>
          <a:latin typeface="+mn-lt"/>
          <a:ea typeface="+mn-ea"/>
          <a:cs typeface="+mn-cs"/>
        </a:defRPr>
      </a:lvl7pPr>
      <a:lvl8pPr marL="1906524" indent="-342900" algn="l" rtl="0" eaLnBrk="1" latinLnBrk="0" hangingPunct="1">
        <a:spcBef>
          <a:spcPts val="400"/>
        </a:spcBef>
        <a:buClr>
          <a:schemeClr val="tx2"/>
        </a:buClr>
        <a:buFont typeface="+mj-lt"/>
        <a:buAutoNum type="alphaUcPeriod"/>
        <a:defRPr sz="1600" kern="1200" baseline="0">
          <a:solidFill>
            <a:schemeClr val="tx1"/>
          </a:solidFill>
          <a:latin typeface="+mn-lt"/>
          <a:ea typeface="+mn-ea"/>
          <a:cs typeface="+mn-cs"/>
        </a:defRPr>
      </a:lvl8pPr>
      <a:lvl9pPr marL="2089404" indent="-342900" algn="l" rtl="0" eaLnBrk="1" latinLnBrk="0" hangingPunct="1">
        <a:spcBef>
          <a:spcPts val="400"/>
        </a:spcBef>
        <a:buClr>
          <a:schemeClr val="tx2"/>
        </a:buClr>
        <a:buFont typeface="+mj-lt"/>
        <a:buAutoNum type="alphaUcPeriod"/>
        <a:defRPr sz="1600" kern="1200" baseline="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5.jpe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2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2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2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11769" t="8033" r="8082"/>
          <a:stretch/>
        </p:blipFill>
        <p:spPr>
          <a:xfrm>
            <a:off x="107503" y="116632"/>
            <a:ext cx="8968035" cy="5544616"/>
          </a:xfrm>
          <a:prstGeom prst="rect">
            <a:avLst/>
          </a:prstGeom>
        </p:spPr>
      </p:pic>
      <p:sp>
        <p:nvSpPr>
          <p:cNvPr id="2" name="Rectangle 1"/>
          <p:cNvSpPr>
            <a:spLocks noGrp="1"/>
          </p:cNvSpPr>
          <p:nvPr>
            <p:ph type="ctrTitle"/>
          </p:nvPr>
        </p:nvSpPr>
        <p:spPr>
          <a:xfrm>
            <a:off x="539552" y="125199"/>
            <a:ext cx="8229600" cy="2209800"/>
          </a:xfrm>
        </p:spPr>
        <p:txBody>
          <a:bodyPr>
            <a:noAutofit/>
          </a:bodyPr>
          <a:lstStyle/>
          <a:p>
            <a:pPr algn="ctr">
              <a:spcAft>
                <a:spcPts val="0"/>
              </a:spcAft>
            </a:pPr>
            <a:r>
              <a:rPr lang="en-US" sz="2400" b="1" dirty="0" smtClean="0">
                <a:solidFill>
                  <a:schemeClr val="tx1"/>
                </a:solidFill>
                <a:effectLst/>
                <a:latin typeface="Times New Roman" panose="02020603050405020304" pitchFamily="18" charset="0"/>
                <a:ea typeface="Calibri" panose="020F0502020204030204" pitchFamily="34" charset="0"/>
              </a:rPr>
              <a:t>DEFENSIVE-RESIDENTIAL </a:t>
            </a:r>
            <a:r>
              <a:rPr lang="en-US" sz="2400" b="1" dirty="0">
                <a:solidFill>
                  <a:schemeClr val="tx1"/>
                </a:solidFill>
                <a:effectLst/>
                <a:latin typeface="Times New Roman" panose="02020603050405020304" pitchFamily="18" charset="0"/>
                <a:ea typeface="Calibri" panose="020F0502020204030204" pitchFamily="34" charset="0"/>
              </a:rPr>
              <a:t>COMPLEXES OF THE ABORIGENOUS POPULATION OF NORTHERN </a:t>
            </a:r>
            <a:r>
              <a:rPr lang="en-US" sz="2400" b="1" dirty="0" smtClean="0">
                <a:solidFill>
                  <a:schemeClr val="tx1"/>
                </a:solidFill>
                <a:effectLst/>
                <a:latin typeface="Times New Roman" panose="02020603050405020304" pitchFamily="18" charset="0"/>
                <a:ea typeface="Calibri" panose="020F0502020204030204" pitchFamily="34" charset="0"/>
              </a:rPr>
              <a:t>ASIA the mid. </a:t>
            </a:r>
            <a:r>
              <a:rPr lang="en-US" sz="2400" b="1" dirty="0">
                <a:solidFill>
                  <a:schemeClr val="tx1"/>
                </a:solidFill>
                <a:effectLst/>
                <a:latin typeface="Times New Roman" panose="02020603050405020304" pitchFamily="18" charset="0"/>
                <a:ea typeface="Calibri" panose="020F0502020204030204" pitchFamily="34" charset="0"/>
              </a:rPr>
              <a:t>1st </a:t>
            </a:r>
            <a:r>
              <a:rPr lang="en-US" sz="2400" b="1" dirty="0" smtClean="0">
                <a:solidFill>
                  <a:schemeClr val="tx1"/>
                </a:solidFill>
                <a:effectLst/>
                <a:latin typeface="Times New Roman" panose="02020603050405020304" pitchFamily="18" charset="0"/>
                <a:ea typeface="Calibri" panose="020F0502020204030204" pitchFamily="34" charset="0"/>
              </a:rPr>
              <a:t>mill. BC</a:t>
            </a:r>
            <a:r>
              <a:rPr lang="en-US" sz="2400" b="1" dirty="0">
                <a:solidFill>
                  <a:schemeClr val="tx1"/>
                </a:solidFill>
                <a:effectLst/>
                <a:latin typeface="Times New Roman" panose="02020603050405020304" pitchFamily="18" charset="0"/>
                <a:ea typeface="Calibri" panose="020F0502020204030204" pitchFamily="34" charset="0"/>
              </a:rPr>
              <a:t> </a:t>
            </a:r>
            <a:r>
              <a:rPr lang="en-US" sz="2400" b="1" dirty="0" smtClean="0">
                <a:solidFill>
                  <a:schemeClr val="tx1"/>
                </a:solidFill>
                <a:effectLst/>
                <a:latin typeface="Times New Roman" panose="02020603050405020304" pitchFamily="18" charset="0"/>
                <a:ea typeface="Calibri" panose="020F0502020204030204" pitchFamily="34" charset="0"/>
              </a:rPr>
              <a:t>– the mid. of the II mill. AD. </a:t>
            </a:r>
            <a:br>
              <a:rPr lang="en-US" sz="2400" b="1" dirty="0" smtClean="0">
                <a:solidFill>
                  <a:schemeClr val="tx1"/>
                </a:solidFill>
                <a:effectLst/>
                <a:latin typeface="Times New Roman" panose="02020603050405020304" pitchFamily="18" charset="0"/>
                <a:ea typeface="Calibri" panose="020F0502020204030204" pitchFamily="34" charset="0"/>
              </a:rPr>
            </a:br>
            <a:r>
              <a:rPr lang="en-US" sz="2400" b="1" dirty="0" smtClean="0">
                <a:solidFill>
                  <a:schemeClr val="tx1"/>
                </a:solidFill>
                <a:effectLst/>
                <a:latin typeface="Times New Roman" panose="02020603050405020304" pitchFamily="18" charset="0"/>
                <a:ea typeface="Calibri" panose="020F0502020204030204" pitchFamily="34" charset="0"/>
              </a:rPr>
              <a:t>The resettlement </a:t>
            </a:r>
            <a:r>
              <a:rPr lang="en-US" sz="2400" b="1" dirty="0">
                <a:solidFill>
                  <a:schemeClr val="tx1"/>
                </a:solidFill>
                <a:effectLst/>
                <a:latin typeface="Times New Roman" panose="02020603050405020304" pitchFamily="18" charset="0"/>
                <a:ea typeface="Calibri" panose="020F0502020204030204" pitchFamily="34" charset="0"/>
              </a:rPr>
              <a:t>in the </a:t>
            </a:r>
            <a:r>
              <a:rPr lang="en-US" sz="2400" b="1" dirty="0" smtClean="0">
                <a:solidFill>
                  <a:schemeClr val="tx1"/>
                </a:solidFill>
                <a:effectLst/>
                <a:latin typeface="Times New Roman" panose="02020603050405020304" pitchFamily="18" charset="0"/>
                <a:ea typeface="Calibri" panose="020F0502020204030204" pitchFamily="34" charset="0"/>
              </a:rPr>
              <a:t>Far </a:t>
            </a:r>
            <a:r>
              <a:rPr lang="en-US" sz="2400" b="1" dirty="0">
                <a:solidFill>
                  <a:schemeClr val="tx1"/>
                </a:solidFill>
                <a:effectLst/>
                <a:latin typeface="Times New Roman" panose="02020603050405020304" pitchFamily="18" charset="0"/>
                <a:ea typeface="Calibri" panose="020F0502020204030204" pitchFamily="34" charset="0"/>
              </a:rPr>
              <a:t>N</a:t>
            </a:r>
            <a:r>
              <a:rPr lang="en-US" sz="2400" b="1" dirty="0" smtClean="0">
                <a:solidFill>
                  <a:schemeClr val="tx1"/>
                </a:solidFill>
                <a:effectLst/>
                <a:latin typeface="Times New Roman" panose="02020603050405020304" pitchFamily="18" charset="0"/>
                <a:ea typeface="Calibri" panose="020F0502020204030204" pitchFamily="34" charset="0"/>
              </a:rPr>
              <a:t>orth of </a:t>
            </a:r>
            <a:r>
              <a:rPr lang="en-US" sz="2400" b="1" dirty="0" err="1" smtClean="0">
                <a:solidFill>
                  <a:schemeClr val="tx1"/>
                </a:solidFill>
                <a:effectLst/>
                <a:latin typeface="Times New Roman" panose="02020603050405020304" pitchFamily="18" charset="0"/>
                <a:ea typeface="Calibri" panose="020F0502020204030204" pitchFamily="34" charset="0"/>
              </a:rPr>
              <a:t>Euroasia</a:t>
            </a:r>
            <a:r>
              <a:rPr lang="en-US" sz="2400" b="1" dirty="0" smtClean="0">
                <a:solidFill>
                  <a:schemeClr val="tx1"/>
                </a:solidFill>
                <a:effectLst/>
                <a:latin typeface="Times New Roman" panose="02020603050405020304" pitchFamily="18" charset="0"/>
                <a:ea typeface="Calibri" panose="020F0502020204030204" pitchFamily="34" charset="0"/>
              </a:rPr>
              <a:t> (origins, </a:t>
            </a:r>
            <a:r>
              <a:rPr lang="en-US" sz="2400" b="1" dirty="0">
                <a:solidFill>
                  <a:schemeClr val="tx1"/>
                </a:solidFill>
                <a:effectLst/>
                <a:latin typeface="Times New Roman" panose="02020603050405020304" pitchFamily="18" charset="0"/>
                <a:ea typeface="Calibri" panose="020F0502020204030204" pitchFamily="34" charset="0"/>
              </a:rPr>
              <a:t>development, </a:t>
            </a:r>
            <a:r>
              <a:rPr lang="en-US" sz="2400" b="1" dirty="0" smtClean="0">
                <a:solidFill>
                  <a:schemeClr val="tx1"/>
                </a:solidFill>
                <a:effectLst/>
                <a:latin typeface="Times New Roman" panose="02020603050405020304" pitchFamily="18" charset="0"/>
                <a:ea typeface="Calibri" panose="020F0502020204030204" pitchFamily="34" charset="0"/>
              </a:rPr>
              <a:t>decline)</a:t>
            </a:r>
            <a:endParaRPr lang="ru-RU" sz="2000" noProof="0" dirty="0">
              <a:solidFill>
                <a:schemeClr val="tx1"/>
              </a:solidFill>
            </a:endParaRPr>
          </a:p>
        </p:txBody>
      </p:sp>
      <p:sp>
        <p:nvSpPr>
          <p:cNvPr id="3" name="Rectangle 2"/>
          <p:cNvSpPr>
            <a:spLocks noGrp="1"/>
          </p:cNvSpPr>
          <p:nvPr>
            <p:ph type="subTitle" idx="1"/>
          </p:nvPr>
        </p:nvSpPr>
        <p:spPr>
          <a:xfrm>
            <a:off x="4788024" y="3284984"/>
            <a:ext cx="4463479" cy="2459299"/>
          </a:xfrm>
        </p:spPr>
        <p:txBody>
          <a:bodyPr>
            <a:normAutofit fontScale="92500" lnSpcReduction="20000"/>
          </a:bodyPr>
          <a:lstStyle/>
          <a:p>
            <a:r>
              <a:rPr lang="en-US" sz="1600" dirty="0" smtClean="0">
                <a:latin typeface="Times New Roman" panose="02020603050405020304" pitchFamily="18" charset="0"/>
                <a:cs typeface="Times New Roman" panose="02020603050405020304" pitchFamily="18" charset="0"/>
              </a:rPr>
              <a:t>Svetlana Lips</a:t>
            </a:r>
          </a:p>
          <a:p>
            <a:r>
              <a:rPr lang="en-US" sz="1600" dirty="0">
                <a:latin typeface="Times New Roman" panose="02020603050405020304" pitchFamily="18" charset="0"/>
                <a:cs typeface="Times New Roman" panose="02020603050405020304" pitchFamily="18" charset="0"/>
              </a:rPr>
              <a:t>O</a:t>
            </a:r>
            <a:r>
              <a:rPr lang="en-US" sz="1600" dirty="0" smtClean="0">
                <a:latin typeface="Times New Roman" panose="02020603050405020304" pitchFamily="18" charset="0"/>
                <a:cs typeface="Times New Roman" panose="02020603050405020304" pitchFamily="18" charset="0"/>
              </a:rPr>
              <a:t>leg </a:t>
            </a:r>
            <a:r>
              <a:rPr lang="en-US" sz="1600" dirty="0" err="1" smtClean="0">
                <a:latin typeface="Times New Roman" panose="02020603050405020304" pitchFamily="18" charset="0"/>
                <a:cs typeface="Times New Roman" panose="02020603050405020304" pitchFamily="18" charset="0"/>
              </a:rPr>
              <a:t>Kardash</a:t>
            </a:r>
            <a:endParaRPr lang="en-US" sz="1600" dirty="0" smtClean="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Ekaterina </a:t>
            </a:r>
            <a:r>
              <a:rPr lang="en-US" sz="1600" dirty="0" err="1" smtClean="0">
                <a:latin typeface="Times New Roman" panose="02020603050405020304" pitchFamily="18" charset="0"/>
                <a:cs typeface="Times New Roman" panose="02020603050405020304" pitchFamily="18" charset="0"/>
              </a:rPr>
              <a:t>Girchenko</a:t>
            </a:r>
            <a:endParaRPr lang="en-US" sz="1600" dirty="0" smtClean="0">
              <a:latin typeface="Times New Roman" panose="02020603050405020304" pitchFamily="18" charset="0"/>
              <a:cs typeface="Times New Roman" panose="02020603050405020304" pitchFamily="18" charset="0"/>
            </a:endParaRPr>
          </a:p>
          <a:p>
            <a:endParaRPr lang="en-US" sz="1600" dirty="0" smtClean="0">
              <a:latin typeface="Times New Roman" panose="02020603050405020304" pitchFamily="18" charset="0"/>
              <a:cs typeface="Times New Roman" panose="02020603050405020304" pitchFamily="18" charset="0"/>
            </a:endParaRPr>
          </a:p>
          <a:p>
            <a:r>
              <a:rPr lang="en-US" sz="1600" dirty="0" err="1" smtClean="0">
                <a:latin typeface="Times New Roman" panose="02020603050405020304" pitchFamily="18" charset="0"/>
                <a:cs typeface="Times New Roman" panose="02020603050405020304" pitchFamily="18" charset="0"/>
              </a:rPr>
              <a:t>Insitute</a:t>
            </a:r>
            <a:r>
              <a:rPr lang="en-US" sz="1600" dirty="0" smtClean="0">
                <a:latin typeface="Times New Roman" panose="02020603050405020304" pitchFamily="18" charset="0"/>
                <a:cs typeface="Times New Roman" panose="02020603050405020304" pitchFamily="18" charset="0"/>
              </a:rPr>
              <a:t> of the Archaeology of the North</a:t>
            </a:r>
          </a:p>
          <a:p>
            <a:r>
              <a:rPr lang="en-US" sz="1600" dirty="0" err="1" smtClean="0">
                <a:latin typeface="Times New Roman" panose="02020603050405020304" pitchFamily="18" charset="0"/>
                <a:cs typeface="Times New Roman" panose="02020603050405020304" pitchFamily="18" charset="0"/>
              </a:rPr>
              <a:t>Nefteyugansk</a:t>
            </a:r>
            <a:r>
              <a:rPr lang="en-US" sz="1600" dirty="0" smtClean="0">
                <a:latin typeface="Times New Roman" panose="02020603050405020304" pitchFamily="18" charset="0"/>
                <a:cs typeface="Times New Roman" panose="02020603050405020304" pitchFamily="18" charset="0"/>
              </a:rPr>
              <a:t>, Russian Federation</a:t>
            </a:r>
          </a:p>
          <a:p>
            <a:endParaRPr lang="en-US" sz="1600" dirty="0">
              <a:latin typeface="Times New Roman" panose="02020603050405020304" pitchFamily="18" charset="0"/>
              <a:cs typeface="Times New Roman" panose="02020603050405020304" pitchFamily="18" charset="0"/>
            </a:endParaRPr>
          </a:p>
          <a:p>
            <a:r>
              <a:rPr lang="en-US" sz="1600" noProof="0" dirty="0" smtClean="0">
                <a:latin typeface="Times New Roman" panose="02020603050405020304" pitchFamily="18" charset="0"/>
                <a:cs typeface="Times New Roman" panose="02020603050405020304" pitchFamily="18" charset="0"/>
              </a:rPr>
              <a:t>Surgut State University</a:t>
            </a:r>
          </a:p>
          <a:p>
            <a:r>
              <a:rPr lang="en-US" sz="1600" dirty="0" smtClean="0">
                <a:latin typeface="Times New Roman" panose="02020603050405020304" pitchFamily="18" charset="0"/>
                <a:cs typeface="Times New Roman" panose="02020603050405020304" pitchFamily="18" charset="0"/>
              </a:rPr>
              <a:t>Surgut, Russian Federation</a:t>
            </a:r>
          </a:p>
          <a:p>
            <a:endParaRPr lang="en-US" sz="1600" noProof="0" dirty="0">
              <a:latin typeface="Times New Roman" panose="02020603050405020304" pitchFamily="18" charset="0"/>
              <a:cs typeface="Times New Roman" panose="02020603050405020304" pitchFamily="18" charset="0"/>
            </a:endParaRPr>
          </a:p>
          <a:p>
            <a:r>
              <a:rPr lang="en-US" sz="1600" dirty="0" smtClean="0">
                <a:latin typeface="Times New Roman" panose="02020603050405020304" pitchFamily="18" charset="0"/>
                <a:cs typeface="Times New Roman" panose="02020603050405020304" pitchFamily="18" charset="0"/>
              </a:rPr>
              <a:t>Institute of Archaeology and ethnography SB RAS</a:t>
            </a:r>
          </a:p>
          <a:p>
            <a:r>
              <a:rPr lang="en-US" sz="1600" noProof="0" dirty="0" smtClean="0">
                <a:latin typeface="Times New Roman" panose="02020603050405020304" pitchFamily="18" charset="0"/>
                <a:cs typeface="Times New Roman" panose="02020603050405020304" pitchFamily="18" charset="0"/>
              </a:rPr>
              <a:t>Novosibirsk, Russian Federation</a:t>
            </a:r>
            <a:endParaRPr lang="ru-RU" sz="1600" noProof="0" dirty="0">
              <a:latin typeface="Times New Roman" panose="02020603050405020304" pitchFamily="18" charset="0"/>
              <a:cs typeface="Times New Roman" panose="02020603050405020304" pitchFamily="18" charset="0"/>
            </a:endParaRPr>
          </a:p>
        </p:txBody>
      </p:sp>
      <p:sp>
        <p:nvSpPr>
          <p:cNvPr id="4" name="Rectangle 3"/>
          <p:cNvSpPr>
            <a:spLocks noGrp="1"/>
          </p:cNvSpPr>
          <p:nvPr>
            <p:ph type="dt" sz="half" idx="10"/>
          </p:nvPr>
        </p:nvSpPr>
        <p:spPr>
          <a:xfrm>
            <a:off x="7299855" y="6417610"/>
            <a:ext cx="1676400" cy="274320"/>
          </a:xfrm>
        </p:spPr>
        <p:txBody>
          <a:bodyPr/>
          <a:lstStyle/>
          <a:p>
            <a:r>
              <a:rPr lang="en-US" sz="1600" dirty="0" smtClean="0">
                <a:latin typeface="Times New Roman" panose="02020603050405020304" pitchFamily="18" charset="0"/>
                <a:cs typeface="Times New Roman" panose="02020603050405020304" pitchFamily="18" charset="0"/>
              </a:rPr>
              <a:t>July</a:t>
            </a:r>
            <a:r>
              <a:rPr lang="ru-RU" sz="1600" dirty="0" smtClean="0">
                <a:latin typeface="Times New Roman" panose="02020603050405020304" pitchFamily="18" charset="0"/>
                <a:cs typeface="Times New Roman" panose="02020603050405020304" pitchFamily="18" charset="0"/>
              </a:rPr>
              <a:t>, 2018 </a:t>
            </a:r>
            <a:endParaRPr lang="ru-RU" sz="1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p:cNvSpPr>
          <p:nvPr>
            <p:ph type="body" idx="1"/>
          </p:nvPr>
        </p:nvSpPr>
        <p:spPr/>
        <p:txBody>
          <a:bodyPr/>
          <a:lstStyle/>
          <a:p>
            <a:r>
              <a:rPr lang="ru-RU" sz="2000" kern="1200" noProof="0" dirty="0" err="1" smtClean="0">
                <a:solidFill>
                  <a:schemeClr val="tx1">
                    <a:tint val="75000"/>
                  </a:schemeClr>
                </a:solidFill>
                <a:latin typeface="+mn-lt"/>
                <a:ea typeface="+mn-ea"/>
                <a:cs typeface="+mn-cs"/>
              </a:rPr>
              <a:t>Отеты</a:t>
            </a:r>
            <a:r>
              <a:rPr lang="ru-RU" sz="2000" kern="1200" noProof="0" dirty="0" smtClean="0">
                <a:solidFill>
                  <a:schemeClr val="tx1">
                    <a:tint val="75000"/>
                  </a:schemeClr>
                </a:solidFill>
                <a:latin typeface="+mn-lt"/>
                <a:ea typeface="+mn-ea"/>
                <a:cs typeface="+mn-cs"/>
              </a:rPr>
              <a:t> прилагаются</a:t>
            </a:r>
            <a:endParaRPr lang="ru-RU" noProof="0" dirty="0"/>
          </a:p>
        </p:txBody>
      </p:sp>
      <p:sp>
        <p:nvSpPr>
          <p:cNvPr id="11" name="Заголовок 10"/>
          <p:cNvSpPr>
            <a:spLocks noGrp="1"/>
          </p:cNvSpPr>
          <p:nvPr>
            <p:ph type="title"/>
          </p:nvPr>
        </p:nvSpPr>
        <p:spPr/>
        <p:txBody>
          <a:bodyPr/>
          <a:lstStyle/>
          <a:p>
            <a:endParaRPr lang="ru-RU" dirty="0"/>
          </a:p>
        </p:txBody>
      </p:sp>
      <p:pic>
        <p:nvPicPr>
          <p:cNvPr id="3" name="Рисунок 2"/>
          <p:cNvPicPr>
            <a:picLocks noChangeAspect="1"/>
          </p:cNvPicPr>
          <p:nvPr/>
        </p:nvPicPr>
        <p:blipFill>
          <a:blip r:embed="rId3"/>
          <a:stretch>
            <a:fillRect/>
          </a:stretch>
        </p:blipFill>
        <p:spPr>
          <a:xfrm>
            <a:off x="-18686" y="-18587"/>
            <a:ext cx="9181372" cy="6895174"/>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539870" y="-1153196"/>
            <a:ext cx="6028764" cy="8532440"/>
          </a:xfrm>
          <a:prstGeom prst="rect">
            <a:avLst/>
          </a:prstGeom>
        </p:spPr>
      </p:pic>
      <p:sp>
        <p:nvSpPr>
          <p:cNvPr id="6" name="Прямоугольник 5"/>
          <p:cNvSpPr/>
          <p:nvPr/>
        </p:nvSpPr>
        <p:spPr>
          <a:xfrm>
            <a:off x="323527" y="6185882"/>
            <a:ext cx="8496945" cy="738664"/>
          </a:xfrm>
          <a:prstGeom prst="rect">
            <a:avLst/>
          </a:prstGeom>
        </p:spPr>
        <p:txBody>
          <a:bodyPr wrap="square">
            <a:spAutoFit/>
          </a:bodyPr>
          <a:lstStyle/>
          <a:p>
            <a:pPr lvl="0" algn="ctr">
              <a:buClr>
                <a:srgbClr val="EEECE1"/>
              </a:buClr>
              <a:buSzPct val="70000"/>
            </a:pPr>
            <a:r>
              <a:rPr lang="en-US" sz="1400" dirty="0" smtClean="0">
                <a:solidFill>
                  <a:prstClr val="white"/>
                </a:solidFill>
                <a:latin typeface="Times New Roman" panose="02020603050405020304" pitchFamily="18" charset="0"/>
                <a:cs typeface="Times New Roman" panose="02020603050405020304" pitchFamily="18" charset="0"/>
              </a:rPr>
              <a:t>Fig.</a:t>
            </a:r>
            <a:r>
              <a:rPr lang="ru-RU" sz="1400" dirty="0" smtClean="0">
                <a:solidFill>
                  <a:prstClr val="white"/>
                </a:solidFill>
                <a:latin typeface="Times New Roman" panose="02020603050405020304" pitchFamily="18" charset="0"/>
                <a:cs typeface="Times New Roman" panose="02020603050405020304" pitchFamily="18" charset="0"/>
              </a:rPr>
              <a:t> </a:t>
            </a:r>
            <a:r>
              <a:rPr lang="en-US" sz="1400" dirty="0" smtClean="0">
                <a:solidFill>
                  <a:prstClr val="white"/>
                </a:solidFill>
                <a:latin typeface="Times New Roman" panose="02020603050405020304" pitchFamily="18" charset="0"/>
                <a:cs typeface="Times New Roman" panose="02020603050405020304" pitchFamily="18" charset="0"/>
              </a:rPr>
              <a:t>20</a:t>
            </a:r>
            <a:r>
              <a:rPr lang="ru-RU" sz="1400" dirty="0" smtClean="0">
                <a:solidFill>
                  <a:prstClr val="white"/>
                </a:solidFill>
                <a:latin typeface="Times New Roman" panose="02020603050405020304" pitchFamily="18" charset="0"/>
                <a:cs typeface="Times New Roman" panose="02020603050405020304" pitchFamily="18" charset="0"/>
              </a:rPr>
              <a:t>. </a:t>
            </a:r>
            <a:r>
              <a:rPr lang="en-US" sz="1400" dirty="0">
                <a:solidFill>
                  <a:prstClr val="white"/>
                </a:solidFill>
                <a:latin typeface="Times New Roman" panose="02020603050405020304" pitchFamily="18" charset="0"/>
                <a:cs typeface="Times New Roman" panose="02020603050405020304" pitchFamily="18" charset="0"/>
              </a:rPr>
              <a:t>A comparative analysis of fortified settlements of the nomadic </a:t>
            </a:r>
            <a:r>
              <a:rPr lang="en-US" sz="1400" dirty="0" smtClean="0">
                <a:solidFill>
                  <a:prstClr val="white"/>
                </a:solidFill>
                <a:latin typeface="Times New Roman" panose="02020603050405020304" pitchFamily="18" charset="0"/>
                <a:cs typeface="Times New Roman" panose="02020603050405020304" pitchFamily="18" charset="0"/>
              </a:rPr>
              <a:t>farmer </a:t>
            </a:r>
            <a:r>
              <a:rPr lang="en-US" sz="1400" dirty="0">
                <a:solidFill>
                  <a:prstClr val="white"/>
                </a:solidFill>
                <a:latin typeface="Times New Roman" panose="02020603050405020304" pitchFamily="18" charset="0"/>
                <a:cs typeface="Times New Roman" panose="02020603050405020304" pitchFamily="18" charset="0"/>
              </a:rPr>
              <a:t>society of the XXX-XVII - centuries BC and the </a:t>
            </a:r>
            <a:r>
              <a:rPr lang="en-US" sz="1400" dirty="0" smtClean="0">
                <a:solidFill>
                  <a:prstClr val="white"/>
                </a:solidFill>
                <a:latin typeface="Times New Roman" panose="02020603050405020304" pitchFamily="18" charset="0"/>
                <a:cs typeface="Times New Roman" panose="02020603050405020304" pitchFamily="18" charset="0"/>
              </a:rPr>
              <a:t>hunters-gatherers </a:t>
            </a:r>
            <a:r>
              <a:rPr lang="en-US" sz="1400" dirty="0">
                <a:solidFill>
                  <a:prstClr val="white"/>
                </a:solidFill>
                <a:latin typeface="Times New Roman" panose="02020603050405020304" pitchFamily="18" charset="0"/>
                <a:cs typeface="Times New Roman" panose="02020603050405020304" pitchFamily="18" charset="0"/>
              </a:rPr>
              <a:t>of the VI - IV centuries BC - III century AD </a:t>
            </a:r>
          </a:p>
          <a:p>
            <a:pPr lvl="0" algn="ctr">
              <a:buClr>
                <a:srgbClr val="EEECE1"/>
              </a:buClr>
              <a:buSzPct val="70000"/>
            </a:pPr>
            <a:endParaRPr lang="ru-RU" sz="1400"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827583" y="79704"/>
            <a:ext cx="3744416" cy="523220"/>
          </a:xfrm>
          <a:prstGeom prst="rect">
            <a:avLst/>
          </a:prstGeom>
        </p:spPr>
        <p:txBody>
          <a:bodyPr wrap="square">
            <a:spAutoFit/>
          </a:bodyPr>
          <a:lstStyle/>
          <a:p>
            <a:pPr lvl="0" algn="ctr">
              <a:buClr>
                <a:srgbClr val="EEECE1"/>
              </a:buClr>
              <a:buSzPct val="70000"/>
            </a:pPr>
            <a:r>
              <a:rPr lang="ru-RU" sz="1400" dirty="0" smtClean="0">
                <a:solidFill>
                  <a:schemeClr val="bg2">
                    <a:lumMod val="75000"/>
                  </a:schemeClr>
                </a:solidFill>
                <a:latin typeface="Times New Roman" panose="02020603050405020304" pitchFamily="18" charset="0"/>
                <a:cs typeface="Times New Roman" panose="02020603050405020304" pitchFamily="18" charset="0"/>
              </a:rPr>
              <a:t>Укрепленное поселение </a:t>
            </a:r>
          </a:p>
          <a:p>
            <a:pPr lvl="0" algn="ctr">
              <a:buClr>
                <a:srgbClr val="EEECE1"/>
              </a:buClr>
              <a:buSzPct val="70000"/>
            </a:pPr>
            <a:r>
              <a:rPr lang="ru-RU" sz="1400" dirty="0" smtClean="0">
                <a:solidFill>
                  <a:schemeClr val="bg2">
                    <a:lumMod val="75000"/>
                  </a:schemeClr>
                </a:solidFill>
                <a:latin typeface="Times New Roman" panose="02020603050405020304" pitchFamily="18" charset="0"/>
                <a:cs typeface="Times New Roman" panose="02020603050405020304" pitchFamily="18" charset="0"/>
              </a:rPr>
              <a:t>общества кочевников-животноводов</a:t>
            </a:r>
            <a:endParaRPr lang="ru-RU" sz="1400"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4996177" y="98642"/>
            <a:ext cx="3742330" cy="523220"/>
          </a:xfrm>
          <a:prstGeom prst="rect">
            <a:avLst/>
          </a:prstGeom>
        </p:spPr>
        <p:txBody>
          <a:bodyPr wrap="square">
            <a:spAutoFit/>
          </a:bodyPr>
          <a:lstStyle/>
          <a:p>
            <a:pPr lvl="0" algn="ctr">
              <a:buClr>
                <a:srgbClr val="EEECE1"/>
              </a:buClr>
              <a:buSzPct val="70000"/>
            </a:pPr>
            <a:r>
              <a:rPr lang="ru-RU" sz="1400" dirty="0" smtClean="0">
                <a:solidFill>
                  <a:schemeClr val="bg2">
                    <a:lumMod val="75000"/>
                  </a:schemeClr>
                </a:solidFill>
                <a:latin typeface="Times New Roman" panose="02020603050405020304" pitchFamily="18" charset="0"/>
                <a:cs typeface="Times New Roman" panose="02020603050405020304" pitchFamily="18" charset="0"/>
              </a:rPr>
              <a:t>Укрепленные поселения </a:t>
            </a:r>
          </a:p>
          <a:p>
            <a:pPr lvl="0" algn="ctr">
              <a:buClr>
                <a:srgbClr val="EEECE1"/>
              </a:buClr>
              <a:buSzPct val="70000"/>
            </a:pPr>
            <a:r>
              <a:rPr lang="ru-RU" sz="1400" dirty="0" smtClean="0">
                <a:solidFill>
                  <a:schemeClr val="bg2">
                    <a:lumMod val="75000"/>
                  </a:schemeClr>
                </a:solidFill>
                <a:latin typeface="Times New Roman" panose="02020603050405020304" pitchFamily="18" charset="0"/>
                <a:cs typeface="Times New Roman" panose="02020603050405020304" pitchFamily="18" charset="0"/>
              </a:rPr>
              <a:t>общества охотников и собирателей</a:t>
            </a:r>
            <a:endParaRPr lang="ru-RU" sz="1400" dirty="0">
              <a:solidFill>
                <a:schemeClr val="bg2">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686" y="-18587"/>
            <a:ext cx="9181372" cy="6895174"/>
          </a:xfrm>
          <a:prstGeom prst="rect">
            <a:avLst/>
          </a:prstGeom>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6533" t="1176" b="1176"/>
          <a:stretch/>
        </p:blipFill>
        <p:spPr>
          <a:xfrm rot="16200000">
            <a:off x="1552625" y="-1328490"/>
            <a:ext cx="6038749" cy="8928993"/>
          </a:xfrm>
          <a:prstGeom prst="rect">
            <a:avLst/>
          </a:prstGeom>
        </p:spPr>
      </p:pic>
      <p:sp>
        <p:nvSpPr>
          <p:cNvPr id="5" name="Прямоугольник 4"/>
          <p:cNvSpPr/>
          <p:nvPr/>
        </p:nvSpPr>
        <p:spPr>
          <a:xfrm>
            <a:off x="971600" y="6163762"/>
            <a:ext cx="7488834" cy="369332"/>
          </a:xfrm>
          <a:prstGeom prst="rect">
            <a:avLst/>
          </a:prstGeom>
        </p:spPr>
        <p:txBody>
          <a:bodyPr wrap="square">
            <a:spAutoFit/>
          </a:bodyPr>
          <a:lstStyle/>
          <a:p>
            <a:pPr algn="ctr">
              <a:buClr>
                <a:srgbClr val="EEECE1"/>
              </a:buClr>
              <a:buSzPct val="70000"/>
            </a:pPr>
            <a:r>
              <a:rPr lang="en-US" dirty="0" smtClean="0">
                <a:solidFill>
                  <a:prstClr val="white"/>
                </a:solidFill>
                <a:latin typeface="Times New Roman" panose="02020603050405020304" pitchFamily="18" charset="0"/>
                <a:cs typeface="Times New Roman" panose="02020603050405020304" pitchFamily="18" charset="0"/>
              </a:rPr>
              <a:t>Fig.</a:t>
            </a:r>
            <a:r>
              <a:rPr lang="ru-RU" dirty="0" smtClean="0">
                <a:solidFill>
                  <a:prstClr val="white"/>
                </a:solidFill>
                <a:latin typeface="Times New Roman" panose="02020603050405020304" pitchFamily="18" charset="0"/>
                <a:cs typeface="Times New Roman" panose="02020603050405020304" pitchFamily="18" charset="0"/>
              </a:rPr>
              <a:t> 8. </a:t>
            </a:r>
            <a:r>
              <a:rPr lang="en-US" dirty="0">
                <a:solidFill>
                  <a:prstClr val="white"/>
                </a:solidFill>
                <a:latin typeface="Times New Roman" panose="02020603050405020304" pitchFamily="18" charset="0"/>
                <a:cs typeface="Times New Roman" panose="02020603050405020304" pitchFamily="18" charset="0"/>
              </a:rPr>
              <a:t>The remains of defensive-residential complexes are visually well </a:t>
            </a:r>
            <a:r>
              <a:rPr lang="en-US" dirty="0" smtClean="0">
                <a:solidFill>
                  <a:prstClr val="white"/>
                </a:solidFill>
                <a:latin typeface="Times New Roman" panose="02020603050405020304" pitchFamily="18" charset="0"/>
                <a:cs typeface="Times New Roman" panose="02020603050405020304" pitchFamily="18" charset="0"/>
              </a:rPr>
              <a:t>seen </a:t>
            </a:r>
            <a:endParaRPr lang="ru-RU"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043608" y="2684432"/>
            <a:ext cx="7128791" cy="523220"/>
          </a:xfrm>
          <a:prstGeom prst="rect">
            <a:avLst/>
          </a:prstGeom>
        </p:spPr>
        <p:txBody>
          <a:bodyPr wrap="square">
            <a:spAutoFit/>
          </a:bodyPr>
          <a:lstStyle/>
          <a:p>
            <a:pPr lvl="0" algn="ctr">
              <a:buClr>
                <a:srgbClr val="EEECE1"/>
              </a:buClr>
              <a:buSzPct val="70000"/>
            </a:pPr>
            <a:r>
              <a:rPr lang="en-US" sz="1400" dirty="0" smtClean="0">
                <a:solidFill>
                  <a:schemeClr val="bg2">
                    <a:lumMod val="75000"/>
                  </a:schemeClr>
                </a:solidFill>
                <a:latin typeface="Times New Roman" panose="02020603050405020304" pitchFamily="18" charset="0"/>
                <a:cs typeface="Times New Roman" panose="02020603050405020304" pitchFamily="18" charset="0"/>
              </a:rPr>
              <a:t>Sorovskoe </a:t>
            </a:r>
            <a:r>
              <a:rPr lang="en-US" sz="1400" dirty="0">
                <a:solidFill>
                  <a:schemeClr val="bg2">
                    <a:lumMod val="75000"/>
                  </a:schemeClr>
                </a:solidFill>
                <a:latin typeface="Times New Roman" panose="02020603050405020304" pitchFamily="18" charset="0"/>
                <a:cs typeface="Times New Roman" panose="02020603050405020304" pitchFamily="18" charset="0"/>
              </a:rPr>
              <a:t>25. View from the north-west. Defensive-residential complex of the society of hunters and gatherers of the IX-X </a:t>
            </a:r>
            <a:r>
              <a:rPr lang="en-US" sz="1400" dirty="0" smtClean="0">
                <a:solidFill>
                  <a:schemeClr val="bg2">
                    <a:lumMod val="75000"/>
                  </a:schemeClr>
                </a:solidFill>
                <a:latin typeface="Times New Roman" panose="02020603050405020304" pitchFamily="18" charset="0"/>
                <a:cs typeface="Times New Roman" panose="02020603050405020304" pitchFamily="18" charset="0"/>
              </a:rPr>
              <a:t>centuries </a:t>
            </a:r>
            <a:r>
              <a:rPr lang="en-US" sz="1400" dirty="0">
                <a:solidFill>
                  <a:schemeClr val="bg2">
                    <a:lumMod val="75000"/>
                  </a:schemeClr>
                </a:solidFill>
                <a:latin typeface="Times New Roman" panose="02020603050405020304" pitchFamily="18" charset="0"/>
                <a:cs typeface="Times New Roman" panose="02020603050405020304" pitchFamily="18" charset="0"/>
              </a:rPr>
              <a:t>AD </a:t>
            </a:r>
            <a:r>
              <a:rPr lang="en-US" sz="1400" dirty="0" smtClean="0">
                <a:solidFill>
                  <a:schemeClr val="bg2">
                    <a:lumMod val="75000"/>
                  </a:schemeClr>
                </a:solidFill>
                <a:latin typeface="Times New Roman" panose="02020603050405020304" pitchFamily="18" charset="0"/>
                <a:cs typeface="Times New Roman" panose="02020603050405020304" pitchFamily="18" charset="0"/>
              </a:rPr>
              <a:t>General view. </a:t>
            </a:r>
            <a:r>
              <a:rPr lang="en-US" sz="1400" dirty="0">
                <a:solidFill>
                  <a:schemeClr val="bg2">
                    <a:lumMod val="75000"/>
                  </a:schemeClr>
                </a:solidFill>
                <a:latin typeface="Times New Roman" panose="02020603050405020304" pitchFamily="18" charset="0"/>
                <a:cs typeface="Times New Roman" panose="02020603050405020304" pitchFamily="18" charset="0"/>
              </a:rPr>
              <a:t>Photo </a:t>
            </a:r>
            <a:r>
              <a:rPr lang="en-US" sz="1400" dirty="0" smtClean="0">
                <a:solidFill>
                  <a:schemeClr val="bg2">
                    <a:lumMod val="75000"/>
                  </a:schemeClr>
                </a:solidFill>
                <a:latin typeface="Times New Roman" panose="02020603050405020304" pitchFamily="18" charset="0"/>
                <a:cs typeface="Times New Roman" panose="02020603050405020304" pitchFamily="18" charset="0"/>
              </a:rPr>
              <a:t>by Lips </a:t>
            </a:r>
            <a:r>
              <a:rPr lang="en-US" sz="1400" dirty="0">
                <a:solidFill>
                  <a:schemeClr val="bg2">
                    <a:lumMod val="75000"/>
                  </a:schemeClr>
                </a:solidFill>
                <a:latin typeface="Times New Roman" panose="02020603050405020304" pitchFamily="18" charset="0"/>
                <a:cs typeface="Times New Roman" panose="02020603050405020304" pitchFamily="18" charset="0"/>
              </a:rPr>
              <a:t>S.A</a:t>
            </a:r>
            <a:r>
              <a:rPr lang="en-US" sz="1400" dirty="0" smtClean="0">
                <a:solidFill>
                  <a:schemeClr val="bg2">
                    <a:lumMod val="75000"/>
                  </a:schemeClr>
                </a:solidFill>
                <a:latin typeface="Times New Roman" panose="02020603050405020304" pitchFamily="18" charset="0"/>
                <a:cs typeface="Times New Roman" panose="02020603050405020304" pitchFamily="18" charset="0"/>
              </a:rPr>
              <a:t>. </a:t>
            </a:r>
            <a:endParaRPr lang="ru-RU" sz="1400"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1151621" y="5465355"/>
            <a:ext cx="7128791" cy="523220"/>
          </a:xfrm>
          <a:prstGeom prst="rect">
            <a:avLst/>
          </a:prstGeom>
        </p:spPr>
        <p:txBody>
          <a:bodyPr wrap="square">
            <a:spAutoFit/>
          </a:bodyPr>
          <a:lstStyle/>
          <a:p>
            <a:pPr lvl="0" algn="ctr">
              <a:buClr>
                <a:srgbClr val="EEECE1"/>
              </a:buClr>
              <a:buSzPct val="70000"/>
            </a:pPr>
            <a:r>
              <a:rPr lang="en-US" sz="1400" dirty="0" smtClean="0">
                <a:solidFill>
                  <a:schemeClr val="bg2">
                    <a:lumMod val="75000"/>
                  </a:schemeClr>
                </a:solidFill>
                <a:latin typeface="Times New Roman" panose="02020603050405020304" pitchFamily="18" charset="0"/>
                <a:cs typeface="Times New Roman" panose="02020603050405020304" pitchFamily="18" charset="0"/>
              </a:rPr>
              <a:t>Sorovskoe </a:t>
            </a:r>
            <a:r>
              <a:rPr lang="en-US" sz="1400" dirty="0">
                <a:solidFill>
                  <a:schemeClr val="bg2">
                    <a:lumMod val="75000"/>
                  </a:schemeClr>
                </a:solidFill>
                <a:latin typeface="Times New Roman" panose="02020603050405020304" pitchFamily="18" charset="0"/>
                <a:cs typeface="Times New Roman" panose="02020603050405020304" pitchFamily="18" charset="0"/>
              </a:rPr>
              <a:t>25. View from the north-west. Defensive-residential complex of the society of hunters and gatherers of the IX-X </a:t>
            </a:r>
            <a:r>
              <a:rPr lang="en-US" sz="1400" dirty="0" smtClean="0">
                <a:solidFill>
                  <a:schemeClr val="bg2">
                    <a:lumMod val="75000"/>
                  </a:schemeClr>
                </a:solidFill>
                <a:latin typeface="Times New Roman" panose="02020603050405020304" pitchFamily="18" charset="0"/>
                <a:cs typeface="Times New Roman" panose="02020603050405020304" pitchFamily="18" charset="0"/>
              </a:rPr>
              <a:t>centuries AD. Photo outline.</a:t>
            </a:r>
            <a:endParaRPr lang="ru-RU" sz="1400" dirty="0">
              <a:solidFill>
                <a:schemeClr val="bg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2295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686" y="-18587"/>
            <a:ext cx="9181372" cy="6895174"/>
          </a:xfrm>
          <a:prstGeom prst="rect">
            <a:avLst/>
          </a:prstGeom>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t="3538" b="3538"/>
          <a:stretch/>
        </p:blipFill>
        <p:spPr>
          <a:xfrm rot="16200000">
            <a:off x="1533199" y="-869108"/>
            <a:ext cx="6077601" cy="7992890"/>
          </a:xfrm>
          <a:prstGeom prst="rect">
            <a:avLst/>
          </a:prstGeom>
        </p:spPr>
      </p:pic>
      <p:sp>
        <p:nvSpPr>
          <p:cNvPr id="5" name="Прямоугольник 4"/>
          <p:cNvSpPr/>
          <p:nvPr/>
        </p:nvSpPr>
        <p:spPr>
          <a:xfrm>
            <a:off x="899592" y="6164232"/>
            <a:ext cx="7488834" cy="923330"/>
          </a:xfrm>
          <a:prstGeom prst="rect">
            <a:avLst/>
          </a:prstGeom>
        </p:spPr>
        <p:txBody>
          <a:bodyPr wrap="square">
            <a:spAutoFit/>
          </a:bodyPr>
          <a:lstStyle/>
          <a:p>
            <a:pPr algn="ctr">
              <a:buClr>
                <a:srgbClr val="EEECE1"/>
              </a:buClr>
              <a:buSzPct val="70000"/>
            </a:pPr>
            <a:r>
              <a:rPr lang="en-US" dirty="0" smtClean="0">
                <a:solidFill>
                  <a:prstClr val="white"/>
                </a:solidFill>
                <a:latin typeface="Times New Roman" panose="02020603050405020304" pitchFamily="18" charset="0"/>
                <a:cs typeface="Times New Roman" panose="02020603050405020304" pitchFamily="18" charset="0"/>
              </a:rPr>
              <a:t>Fig.</a:t>
            </a:r>
            <a:r>
              <a:rPr lang="ru-RU" dirty="0" smtClean="0">
                <a:solidFill>
                  <a:prstClr val="white"/>
                </a:solidFill>
                <a:latin typeface="Times New Roman" panose="02020603050405020304" pitchFamily="18" charset="0"/>
                <a:cs typeface="Times New Roman" panose="02020603050405020304" pitchFamily="18" charset="0"/>
              </a:rPr>
              <a:t>10. </a:t>
            </a:r>
            <a:r>
              <a:rPr lang="en-US" dirty="0">
                <a:solidFill>
                  <a:prstClr val="white"/>
                </a:solidFill>
                <a:latin typeface="Times New Roman" panose="02020603050405020304" pitchFamily="18" charset="0"/>
                <a:cs typeface="Times New Roman" panose="02020603050405020304" pitchFamily="18" charset="0"/>
              </a:rPr>
              <a:t>The remains of defensive-residential complexes are visually well fixed in the relief.</a:t>
            </a:r>
          </a:p>
          <a:p>
            <a:pPr algn="ctr">
              <a:buClr>
                <a:srgbClr val="EEECE1"/>
              </a:buClr>
              <a:buSzPct val="70000"/>
            </a:pPr>
            <a:endParaRPr lang="ru-RU"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683568" y="2780928"/>
            <a:ext cx="7776864" cy="3464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1079613" y="2780928"/>
            <a:ext cx="7128791" cy="523220"/>
          </a:xfrm>
          <a:prstGeom prst="rect">
            <a:avLst/>
          </a:prstGeom>
        </p:spPr>
        <p:txBody>
          <a:bodyPr wrap="square">
            <a:spAutoFit/>
          </a:bodyPr>
          <a:lstStyle/>
          <a:p>
            <a:pPr lvl="0" algn="ctr">
              <a:buClr>
                <a:srgbClr val="EEECE1"/>
              </a:buClr>
              <a:buSzPct val="70000"/>
            </a:pPr>
            <a:r>
              <a:rPr lang="en-US" sz="1400" dirty="0" smtClean="0">
                <a:solidFill>
                  <a:schemeClr val="bg2">
                    <a:lumMod val="75000"/>
                  </a:schemeClr>
                </a:solidFill>
                <a:latin typeface="Times New Roman" panose="02020603050405020304" pitchFamily="18" charset="0"/>
                <a:cs typeface="Times New Roman" panose="02020603050405020304" pitchFamily="18" charset="0"/>
              </a:rPr>
              <a:t>Sorovskoe </a:t>
            </a:r>
            <a:r>
              <a:rPr lang="en-US" sz="1400" dirty="0">
                <a:solidFill>
                  <a:schemeClr val="bg2">
                    <a:lumMod val="75000"/>
                  </a:schemeClr>
                </a:solidFill>
                <a:latin typeface="Times New Roman" panose="02020603050405020304" pitchFamily="18" charset="0"/>
                <a:cs typeface="Times New Roman" panose="02020603050405020304" pitchFamily="18" charset="0"/>
              </a:rPr>
              <a:t>25. View from the west. Defensive-residential complex of the </a:t>
            </a:r>
            <a:r>
              <a:rPr lang="en-US" sz="1400" dirty="0" smtClean="0">
                <a:solidFill>
                  <a:schemeClr val="bg2">
                    <a:lumMod val="75000"/>
                  </a:schemeClr>
                </a:solidFill>
                <a:latin typeface="Times New Roman" panose="02020603050405020304" pitchFamily="18" charset="0"/>
                <a:cs typeface="Times New Roman" panose="02020603050405020304" pitchFamily="18" charset="0"/>
              </a:rPr>
              <a:t>hunters </a:t>
            </a:r>
            <a:r>
              <a:rPr lang="en-US" sz="1400" dirty="0">
                <a:solidFill>
                  <a:schemeClr val="bg2">
                    <a:lumMod val="75000"/>
                  </a:schemeClr>
                </a:solidFill>
                <a:latin typeface="Times New Roman" panose="02020603050405020304" pitchFamily="18" charset="0"/>
                <a:cs typeface="Times New Roman" panose="02020603050405020304" pitchFamily="18" charset="0"/>
              </a:rPr>
              <a:t>and gatherers </a:t>
            </a:r>
            <a:r>
              <a:rPr lang="en-US" sz="1400" dirty="0" smtClean="0">
                <a:solidFill>
                  <a:schemeClr val="bg2">
                    <a:lumMod val="75000"/>
                  </a:schemeClr>
                </a:solidFill>
                <a:latin typeface="Times New Roman" panose="02020603050405020304" pitchFamily="18" charset="0"/>
                <a:cs typeface="Times New Roman" panose="02020603050405020304" pitchFamily="18" charset="0"/>
              </a:rPr>
              <a:t>society of </a:t>
            </a:r>
            <a:r>
              <a:rPr lang="en-US" sz="1400" dirty="0">
                <a:solidFill>
                  <a:schemeClr val="bg2">
                    <a:lumMod val="75000"/>
                  </a:schemeClr>
                </a:solidFill>
                <a:latin typeface="Times New Roman" panose="02020603050405020304" pitchFamily="18" charset="0"/>
                <a:cs typeface="Times New Roman" panose="02020603050405020304" pitchFamily="18" charset="0"/>
              </a:rPr>
              <a:t>the IX-X </a:t>
            </a:r>
            <a:r>
              <a:rPr lang="en-US" sz="1400" dirty="0" smtClean="0">
                <a:solidFill>
                  <a:schemeClr val="bg2">
                    <a:lumMod val="75000"/>
                  </a:schemeClr>
                </a:solidFill>
                <a:latin typeface="Times New Roman" panose="02020603050405020304" pitchFamily="18" charset="0"/>
                <a:cs typeface="Times New Roman" panose="02020603050405020304" pitchFamily="18" charset="0"/>
              </a:rPr>
              <a:t>centuries AD. Defensive system. Photo by Lips S.A.</a:t>
            </a:r>
            <a:endParaRPr lang="ru-RU" sz="1400" dirty="0">
              <a:solidFill>
                <a:schemeClr val="bg2">
                  <a:lumMod val="75000"/>
                </a:schemeClr>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a:stretch>
            <a:fillRect/>
          </a:stretch>
        </p:blipFill>
        <p:spPr>
          <a:xfrm>
            <a:off x="683568" y="5584158"/>
            <a:ext cx="7779170" cy="347502"/>
          </a:xfrm>
          <a:prstGeom prst="rect">
            <a:avLst/>
          </a:prstGeom>
        </p:spPr>
      </p:pic>
      <p:sp>
        <p:nvSpPr>
          <p:cNvPr id="9" name="Прямоугольник 8"/>
          <p:cNvSpPr/>
          <p:nvPr/>
        </p:nvSpPr>
        <p:spPr>
          <a:xfrm>
            <a:off x="1100782" y="5621984"/>
            <a:ext cx="7128791" cy="523220"/>
          </a:xfrm>
          <a:prstGeom prst="rect">
            <a:avLst/>
          </a:prstGeom>
        </p:spPr>
        <p:txBody>
          <a:bodyPr wrap="square">
            <a:spAutoFit/>
          </a:bodyPr>
          <a:lstStyle/>
          <a:p>
            <a:pPr lvl="0" algn="ctr">
              <a:buClr>
                <a:srgbClr val="EEECE1"/>
              </a:buClr>
              <a:buSzPct val="70000"/>
            </a:pPr>
            <a:r>
              <a:rPr lang="en-US" sz="1400" dirty="0" smtClean="0">
                <a:solidFill>
                  <a:srgbClr val="1F497D">
                    <a:lumMod val="75000"/>
                  </a:srgbClr>
                </a:solidFill>
                <a:latin typeface="Times New Roman" panose="02020603050405020304" pitchFamily="18" charset="0"/>
                <a:cs typeface="Times New Roman" panose="02020603050405020304" pitchFamily="18" charset="0"/>
              </a:rPr>
              <a:t>Sorovskoe </a:t>
            </a:r>
            <a:r>
              <a:rPr lang="en-US" sz="1400" dirty="0">
                <a:solidFill>
                  <a:srgbClr val="1F497D">
                    <a:lumMod val="75000"/>
                  </a:srgbClr>
                </a:solidFill>
                <a:latin typeface="Times New Roman" panose="02020603050405020304" pitchFamily="18" charset="0"/>
                <a:cs typeface="Times New Roman" panose="02020603050405020304" pitchFamily="18" charset="0"/>
              </a:rPr>
              <a:t>25. View from the west. Defensive-residential complex of the hunters and gatherers society of the IX-X centuries AD. Defensive system. </a:t>
            </a:r>
            <a:r>
              <a:rPr lang="en-US" sz="1400" dirty="0" smtClean="0">
                <a:solidFill>
                  <a:srgbClr val="1F497D">
                    <a:lumMod val="75000"/>
                  </a:srgbClr>
                </a:solidFill>
                <a:latin typeface="Times New Roman" panose="02020603050405020304" pitchFamily="18" charset="0"/>
                <a:cs typeface="Times New Roman" panose="02020603050405020304" pitchFamily="18" charset="0"/>
              </a:rPr>
              <a:t>Photo outline. </a:t>
            </a:r>
            <a:endParaRPr lang="ru-RU" sz="1400" dirty="0">
              <a:solidFill>
                <a:schemeClr val="bg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919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686" y="-18587"/>
            <a:ext cx="9181372" cy="6895174"/>
          </a:xfrm>
          <a:prstGeom prst="rect">
            <a:avLst/>
          </a:prstGeom>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9877" t="1176" r="2076" b="1176"/>
          <a:stretch/>
        </p:blipFill>
        <p:spPr>
          <a:xfrm rot="16200000">
            <a:off x="1727682" y="-1503547"/>
            <a:ext cx="5688634" cy="8928993"/>
          </a:xfrm>
          <a:prstGeom prst="rect">
            <a:avLst/>
          </a:prstGeom>
        </p:spPr>
      </p:pic>
      <p:sp>
        <p:nvSpPr>
          <p:cNvPr id="4" name="Прямоугольник 3"/>
          <p:cNvSpPr/>
          <p:nvPr/>
        </p:nvSpPr>
        <p:spPr>
          <a:xfrm>
            <a:off x="971600" y="6093296"/>
            <a:ext cx="7488834" cy="646331"/>
          </a:xfrm>
          <a:prstGeom prst="rect">
            <a:avLst/>
          </a:prstGeom>
        </p:spPr>
        <p:txBody>
          <a:bodyPr wrap="square">
            <a:spAutoFit/>
          </a:bodyPr>
          <a:lstStyle/>
          <a:p>
            <a:pPr algn="ctr">
              <a:buClr>
                <a:srgbClr val="EEECE1"/>
              </a:buClr>
              <a:buSzPct val="70000"/>
            </a:pPr>
            <a:r>
              <a:rPr lang="en-US" dirty="0" smtClean="0">
                <a:solidFill>
                  <a:prstClr val="white"/>
                </a:solidFill>
                <a:latin typeface="Times New Roman" panose="02020603050405020304" pitchFamily="18" charset="0"/>
                <a:cs typeface="Times New Roman" panose="02020603050405020304" pitchFamily="18" charset="0"/>
              </a:rPr>
              <a:t>Fig. </a:t>
            </a:r>
            <a:r>
              <a:rPr lang="ru-RU" dirty="0" smtClean="0">
                <a:solidFill>
                  <a:prstClr val="white"/>
                </a:solidFill>
                <a:latin typeface="Times New Roman" panose="02020603050405020304" pitchFamily="18" charset="0"/>
                <a:cs typeface="Times New Roman" panose="02020603050405020304" pitchFamily="18" charset="0"/>
              </a:rPr>
              <a:t>9. </a:t>
            </a:r>
            <a:r>
              <a:rPr lang="en-US" dirty="0">
                <a:solidFill>
                  <a:prstClr val="white"/>
                </a:solidFill>
                <a:latin typeface="Times New Roman" panose="02020603050405020304" pitchFamily="18" charset="0"/>
                <a:cs typeface="Times New Roman" panose="02020603050405020304" pitchFamily="18" charset="0"/>
              </a:rPr>
              <a:t>The remains of defensive-residential complexes are visually well fixed in the </a:t>
            </a:r>
            <a:r>
              <a:rPr lang="en-US" dirty="0" smtClean="0">
                <a:solidFill>
                  <a:prstClr val="white"/>
                </a:solidFill>
                <a:latin typeface="Times New Roman" panose="02020603050405020304" pitchFamily="18" charset="0"/>
                <a:cs typeface="Times New Roman" panose="02020603050405020304" pitchFamily="18" charset="0"/>
              </a:rPr>
              <a:t>relief</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007604" y="2564904"/>
            <a:ext cx="7128791" cy="523220"/>
          </a:xfrm>
          <a:prstGeom prst="rect">
            <a:avLst/>
          </a:prstGeom>
        </p:spPr>
        <p:txBody>
          <a:bodyPr wrap="square">
            <a:spAutoFit/>
          </a:bodyPr>
          <a:lstStyle/>
          <a:p>
            <a:pPr lvl="0" algn="ctr">
              <a:buClr>
                <a:srgbClr val="EEECE1"/>
              </a:buClr>
              <a:buSzPct val="70000"/>
            </a:pPr>
            <a:r>
              <a:rPr lang="en-US" sz="1400" dirty="0">
                <a:solidFill>
                  <a:schemeClr val="bg2">
                    <a:lumMod val="75000"/>
                  </a:schemeClr>
                </a:solidFill>
                <a:latin typeface="Times New Roman" panose="02020603050405020304" pitchFamily="18" charset="0"/>
                <a:cs typeface="Times New Roman" panose="02020603050405020304" pitchFamily="18" charset="0"/>
              </a:rPr>
              <a:t>Sorovskoe 25. View from the west. Defensive-residential complex of the </a:t>
            </a:r>
            <a:r>
              <a:rPr lang="en-US" sz="1400" dirty="0" smtClean="0">
                <a:solidFill>
                  <a:schemeClr val="bg2">
                    <a:lumMod val="75000"/>
                  </a:schemeClr>
                </a:solidFill>
                <a:latin typeface="Times New Roman" panose="02020603050405020304" pitchFamily="18" charset="0"/>
                <a:cs typeface="Times New Roman" panose="02020603050405020304" pitchFamily="18" charset="0"/>
              </a:rPr>
              <a:t>hunters </a:t>
            </a:r>
            <a:r>
              <a:rPr lang="en-US" sz="1400" dirty="0">
                <a:solidFill>
                  <a:schemeClr val="bg2">
                    <a:lumMod val="75000"/>
                  </a:schemeClr>
                </a:solidFill>
                <a:latin typeface="Times New Roman" panose="02020603050405020304" pitchFamily="18" charset="0"/>
                <a:cs typeface="Times New Roman" panose="02020603050405020304" pitchFamily="18" charset="0"/>
              </a:rPr>
              <a:t>and gatherers </a:t>
            </a:r>
            <a:r>
              <a:rPr lang="en-US" sz="1400" dirty="0" smtClean="0">
                <a:solidFill>
                  <a:schemeClr val="bg2">
                    <a:lumMod val="75000"/>
                  </a:schemeClr>
                </a:solidFill>
                <a:latin typeface="Times New Roman" panose="02020603050405020304" pitchFamily="18" charset="0"/>
                <a:cs typeface="Times New Roman" panose="02020603050405020304" pitchFamily="18" charset="0"/>
              </a:rPr>
              <a:t>society of </a:t>
            </a:r>
            <a:r>
              <a:rPr lang="en-US" sz="1400" dirty="0">
                <a:solidFill>
                  <a:schemeClr val="bg2">
                    <a:lumMod val="75000"/>
                  </a:schemeClr>
                </a:solidFill>
                <a:latin typeface="Times New Roman" panose="02020603050405020304" pitchFamily="18" charset="0"/>
                <a:cs typeface="Times New Roman" panose="02020603050405020304" pitchFamily="18" charset="0"/>
              </a:rPr>
              <a:t>the IX-X </a:t>
            </a:r>
            <a:r>
              <a:rPr lang="en-US" sz="1400" dirty="0" smtClean="0">
                <a:solidFill>
                  <a:schemeClr val="bg2">
                    <a:lumMod val="75000"/>
                  </a:schemeClr>
                </a:solidFill>
                <a:latin typeface="Times New Roman" panose="02020603050405020304" pitchFamily="18" charset="0"/>
                <a:cs typeface="Times New Roman" panose="02020603050405020304" pitchFamily="18" charset="0"/>
              </a:rPr>
              <a:t>centuries AD. </a:t>
            </a:r>
            <a:r>
              <a:rPr lang="en-US" sz="1400" dirty="0">
                <a:solidFill>
                  <a:schemeClr val="bg2">
                    <a:lumMod val="75000"/>
                  </a:schemeClr>
                </a:solidFill>
                <a:latin typeface="Times New Roman" panose="02020603050405020304" pitchFamily="18" charset="0"/>
                <a:cs typeface="Times New Roman" panose="02020603050405020304" pitchFamily="18" charset="0"/>
              </a:rPr>
              <a:t>Residential area. </a:t>
            </a:r>
            <a:r>
              <a:rPr lang="en-US" sz="1400" dirty="0" smtClean="0">
                <a:solidFill>
                  <a:schemeClr val="bg2">
                    <a:lumMod val="75000"/>
                  </a:schemeClr>
                </a:solidFill>
                <a:latin typeface="Times New Roman" panose="02020603050405020304" pitchFamily="18" charset="0"/>
                <a:cs typeface="Times New Roman" panose="02020603050405020304" pitchFamily="18" charset="0"/>
              </a:rPr>
              <a:t>Photo by Lips S.A.</a:t>
            </a:r>
            <a:endParaRPr lang="ru-RU" sz="1400"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007604" y="5164452"/>
            <a:ext cx="7128791" cy="523220"/>
          </a:xfrm>
          <a:prstGeom prst="rect">
            <a:avLst/>
          </a:prstGeom>
        </p:spPr>
        <p:txBody>
          <a:bodyPr wrap="square">
            <a:spAutoFit/>
          </a:bodyPr>
          <a:lstStyle/>
          <a:p>
            <a:pPr lvl="0" algn="ctr">
              <a:buClr>
                <a:srgbClr val="EEECE1"/>
              </a:buClr>
              <a:buSzPct val="70000"/>
            </a:pPr>
            <a:r>
              <a:rPr lang="en-US" sz="1400" dirty="0" smtClean="0">
                <a:solidFill>
                  <a:schemeClr val="bg2">
                    <a:lumMod val="75000"/>
                  </a:schemeClr>
                </a:solidFill>
                <a:latin typeface="Times New Roman" panose="02020603050405020304" pitchFamily="18" charset="0"/>
                <a:cs typeface="Times New Roman" panose="02020603050405020304" pitchFamily="18" charset="0"/>
              </a:rPr>
              <a:t>Sorovskoe </a:t>
            </a:r>
            <a:r>
              <a:rPr lang="en-US" sz="1400" dirty="0">
                <a:solidFill>
                  <a:schemeClr val="bg2">
                    <a:lumMod val="75000"/>
                  </a:schemeClr>
                </a:solidFill>
                <a:latin typeface="Times New Roman" panose="02020603050405020304" pitchFamily="18" charset="0"/>
                <a:cs typeface="Times New Roman" panose="02020603050405020304" pitchFamily="18" charset="0"/>
              </a:rPr>
              <a:t>25. View from the west. Defensive-residential complex of the </a:t>
            </a:r>
            <a:r>
              <a:rPr lang="en-US" sz="1400" dirty="0" smtClean="0">
                <a:solidFill>
                  <a:schemeClr val="bg2">
                    <a:lumMod val="75000"/>
                  </a:schemeClr>
                </a:solidFill>
                <a:latin typeface="Times New Roman" panose="02020603050405020304" pitchFamily="18" charset="0"/>
                <a:cs typeface="Times New Roman" panose="02020603050405020304" pitchFamily="18" charset="0"/>
              </a:rPr>
              <a:t>hunters </a:t>
            </a:r>
            <a:r>
              <a:rPr lang="en-US" sz="1400" dirty="0">
                <a:solidFill>
                  <a:schemeClr val="bg2">
                    <a:lumMod val="75000"/>
                  </a:schemeClr>
                </a:solidFill>
                <a:latin typeface="Times New Roman" panose="02020603050405020304" pitchFamily="18" charset="0"/>
                <a:cs typeface="Times New Roman" panose="02020603050405020304" pitchFamily="18" charset="0"/>
              </a:rPr>
              <a:t>and gatherers </a:t>
            </a:r>
            <a:r>
              <a:rPr lang="en-US" sz="1400" dirty="0" smtClean="0">
                <a:solidFill>
                  <a:schemeClr val="bg2">
                    <a:lumMod val="75000"/>
                  </a:schemeClr>
                </a:solidFill>
                <a:latin typeface="Times New Roman" panose="02020603050405020304" pitchFamily="18" charset="0"/>
                <a:cs typeface="Times New Roman" panose="02020603050405020304" pitchFamily="18" charset="0"/>
              </a:rPr>
              <a:t>society of </a:t>
            </a:r>
            <a:r>
              <a:rPr lang="en-US" sz="1400" dirty="0">
                <a:solidFill>
                  <a:schemeClr val="bg2">
                    <a:lumMod val="75000"/>
                  </a:schemeClr>
                </a:solidFill>
                <a:latin typeface="Times New Roman" panose="02020603050405020304" pitchFamily="18" charset="0"/>
                <a:cs typeface="Times New Roman" panose="02020603050405020304" pitchFamily="18" charset="0"/>
              </a:rPr>
              <a:t>the IX-X </a:t>
            </a:r>
            <a:r>
              <a:rPr lang="en-US" sz="1400" dirty="0" smtClean="0">
                <a:solidFill>
                  <a:schemeClr val="bg2">
                    <a:lumMod val="75000"/>
                  </a:schemeClr>
                </a:solidFill>
                <a:latin typeface="Times New Roman" panose="02020603050405020304" pitchFamily="18" charset="0"/>
                <a:cs typeface="Times New Roman" panose="02020603050405020304" pitchFamily="18" charset="0"/>
              </a:rPr>
              <a:t>centuries AD. </a:t>
            </a:r>
            <a:r>
              <a:rPr lang="en-US" sz="1400" dirty="0">
                <a:solidFill>
                  <a:schemeClr val="bg2">
                    <a:lumMod val="75000"/>
                  </a:schemeClr>
                </a:solidFill>
                <a:latin typeface="Times New Roman" panose="02020603050405020304" pitchFamily="18" charset="0"/>
                <a:cs typeface="Times New Roman" panose="02020603050405020304" pitchFamily="18" charset="0"/>
              </a:rPr>
              <a:t>Residential area. </a:t>
            </a:r>
            <a:r>
              <a:rPr lang="en-US" sz="1400" dirty="0" smtClean="0">
                <a:solidFill>
                  <a:schemeClr val="bg2">
                    <a:lumMod val="75000"/>
                  </a:schemeClr>
                </a:solidFill>
                <a:latin typeface="Times New Roman" panose="02020603050405020304" pitchFamily="18" charset="0"/>
                <a:cs typeface="Times New Roman" panose="02020603050405020304" pitchFamily="18" charset="0"/>
              </a:rPr>
              <a:t>Photo outline. </a:t>
            </a:r>
            <a:endParaRPr lang="ru-RU" sz="1400" dirty="0">
              <a:solidFill>
                <a:schemeClr val="bg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7044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686" y="-18587"/>
            <a:ext cx="9181372" cy="6895174"/>
          </a:xfrm>
          <a:prstGeom prst="rect">
            <a:avLst/>
          </a:prstGeom>
        </p:spPr>
      </p:pic>
      <p:sp>
        <p:nvSpPr>
          <p:cNvPr id="3" name="Прямоугольник 2"/>
          <p:cNvSpPr/>
          <p:nvPr/>
        </p:nvSpPr>
        <p:spPr>
          <a:xfrm>
            <a:off x="251520" y="116632"/>
            <a:ext cx="8640960" cy="6924973"/>
          </a:xfrm>
          <a:prstGeom prst="rect">
            <a:avLst/>
          </a:prstGeom>
        </p:spPr>
        <p:txBody>
          <a:bodyPr wrap="square">
            <a:spAutoFit/>
          </a:bodyPr>
          <a:lstStyle/>
          <a:p>
            <a:pPr lvl="0" algn="ctr">
              <a:buClr>
                <a:srgbClr val="EEECE1"/>
              </a:buClr>
              <a:buSzPct val="70000"/>
            </a:pPr>
            <a:r>
              <a:rPr lang="en-US" dirty="0">
                <a:solidFill>
                  <a:prstClr val="white"/>
                </a:solidFill>
                <a:latin typeface="Times New Roman" panose="02020603050405020304" pitchFamily="18" charset="0"/>
                <a:cs typeface="Times New Roman" panose="02020603050405020304" pitchFamily="18" charset="0"/>
              </a:rPr>
              <a:t>ANALYSIS OF DEFENSIVE-RESIDENTIAL COMPLEXES OF SOROVSKIYE LAKES</a:t>
            </a:r>
          </a:p>
          <a:p>
            <a:pPr lvl="0" algn="ctr">
              <a:buClr>
                <a:srgbClr val="EEECE1"/>
              </a:buClr>
              <a:buSzPct val="70000"/>
            </a:pPr>
            <a:endParaRPr lang="en-US" dirty="0">
              <a:solidFill>
                <a:prstClr val="white"/>
              </a:solidFill>
              <a:latin typeface="Times New Roman" panose="02020603050405020304" pitchFamily="18" charset="0"/>
              <a:cs typeface="Times New Roman" panose="02020603050405020304" pitchFamily="18" charset="0"/>
            </a:endParaRPr>
          </a:p>
          <a:p>
            <a:pPr lvl="0" algn="just">
              <a:buClr>
                <a:srgbClr val="EEECE1"/>
              </a:buClr>
              <a:buSzPct val="70000"/>
            </a:pPr>
            <a:r>
              <a:rPr lang="en-US" sz="1700" dirty="0">
                <a:solidFill>
                  <a:prstClr val="white"/>
                </a:solidFill>
                <a:latin typeface="Times New Roman" panose="02020603050405020304" pitchFamily="18" charset="0"/>
                <a:cs typeface="Times New Roman" panose="02020603050405020304" pitchFamily="18" charset="0"/>
              </a:rPr>
              <a:t>On the territory of the archeological complex "</a:t>
            </a:r>
            <a:r>
              <a:rPr lang="en-US" sz="1700" dirty="0" err="1">
                <a:solidFill>
                  <a:prstClr val="white"/>
                </a:solidFill>
                <a:latin typeface="Times New Roman" panose="02020603050405020304" pitchFamily="18" charset="0"/>
                <a:cs typeface="Times New Roman" panose="02020603050405020304" pitchFamily="18" charset="0"/>
              </a:rPr>
              <a:t>Sorovkiye</a:t>
            </a:r>
            <a:r>
              <a:rPr lang="en-US" sz="1700" dirty="0">
                <a:solidFill>
                  <a:prstClr val="white"/>
                </a:solidFill>
                <a:latin typeface="Times New Roman" panose="02020603050405020304" pitchFamily="18" charset="0"/>
                <a:cs typeface="Times New Roman" panose="02020603050405020304" pitchFamily="18" charset="0"/>
              </a:rPr>
              <a:t> Lakes" there are</a:t>
            </a:r>
            <a:r>
              <a:rPr lang="en-US" sz="1700" dirty="0" smtClean="0">
                <a:solidFill>
                  <a:prstClr val="white"/>
                </a:solidFill>
                <a:latin typeface="Times New Roman" panose="02020603050405020304" pitchFamily="18" charset="0"/>
                <a:cs typeface="Times New Roman" panose="02020603050405020304" pitchFamily="18" charset="0"/>
              </a:rPr>
              <a:t>:</a:t>
            </a:r>
            <a:endParaRPr lang="en-US" sz="1700" dirty="0">
              <a:solidFill>
                <a:prstClr val="white"/>
              </a:solidFill>
              <a:latin typeface="Times New Roman" panose="02020603050405020304" pitchFamily="18" charset="0"/>
              <a:cs typeface="Times New Roman" panose="02020603050405020304" pitchFamily="18" charset="0"/>
            </a:endParaRPr>
          </a:p>
          <a:p>
            <a:pPr lvl="0" algn="just">
              <a:buClr>
                <a:srgbClr val="EEECE1"/>
              </a:buClr>
              <a:buSzPct val="70000"/>
            </a:pPr>
            <a:r>
              <a:rPr lang="en-US" sz="1700" dirty="0">
                <a:solidFill>
                  <a:prstClr val="white"/>
                </a:solidFill>
                <a:latin typeface="Times New Roman" panose="02020603050405020304" pitchFamily="18" charset="0"/>
                <a:cs typeface="Times New Roman" panose="02020603050405020304" pitchFamily="18" charset="0"/>
              </a:rPr>
              <a:t>22 defensive-residential complexes of the Early Iron Age</a:t>
            </a:r>
          </a:p>
          <a:p>
            <a:pPr lvl="0" algn="just">
              <a:buClr>
                <a:srgbClr val="EEECE1"/>
              </a:buClr>
              <a:buSzPct val="70000"/>
            </a:pPr>
            <a:r>
              <a:rPr lang="en-US" sz="1700" dirty="0">
                <a:solidFill>
                  <a:prstClr val="white"/>
                </a:solidFill>
                <a:latin typeface="Times New Roman" panose="02020603050405020304" pitchFamily="18" charset="0"/>
                <a:cs typeface="Times New Roman" panose="02020603050405020304" pitchFamily="18" charset="0"/>
              </a:rPr>
              <a:t>16 defensive-residential complexes of the Middle Ages</a:t>
            </a:r>
          </a:p>
          <a:p>
            <a:pPr lvl="0" algn="just">
              <a:buClr>
                <a:srgbClr val="EEECE1"/>
              </a:buClr>
              <a:buSzPct val="70000"/>
            </a:pPr>
            <a:endParaRPr lang="en-US" sz="1700" dirty="0">
              <a:solidFill>
                <a:prstClr val="white"/>
              </a:solidFill>
              <a:latin typeface="Times New Roman" panose="02020603050405020304" pitchFamily="18" charset="0"/>
              <a:cs typeface="Times New Roman" panose="02020603050405020304" pitchFamily="18" charset="0"/>
            </a:endParaRPr>
          </a:p>
          <a:p>
            <a:pPr lvl="0" algn="just">
              <a:buClr>
                <a:srgbClr val="EEECE1"/>
              </a:buClr>
              <a:buSzPct val="70000"/>
            </a:pPr>
            <a:r>
              <a:rPr lang="en-US" sz="1700" dirty="0">
                <a:solidFill>
                  <a:prstClr val="white"/>
                </a:solidFill>
                <a:latin typeface="Times New Roman" panose="02020603050405020304" pitchFamily="18" charset="0"/>
                <a:cs typeface="Times New Roman" panose="02020603050405020304" pitchFamily="18" charset="0"/>
              </a:rPr>
              <a:t>The fortification system of defensive-residential complexes at different chronological stages remains unchanged, there are – defensive walls and moats (ditches), but varies in massiveness - during the VII - XII centuries AD an increase in the  massiveness of the defensive system is recorded. The system of fortification of 3 defensive residential complexes of the Middle Ages, located on capes, is supplemented by steep slopes.</a:t>
            </a:r>
          </a:p>
          <a:p>
            <a:pPr lvl="0" algn="just">
              <a:buClr>
                <a:srgbClr val="EEECE1"/>
              </a:buClr>
              <a:buSzPct val="70000"/>
            </a:pPr>
            <a:endParaRPr lang="en-US" sz="1700" dirty="0">
              <a:solidFill>
                <a:prstClr val="white"/>
              </a:solidFill>
              <a:latin typeface="Times New Roman" panose="02020603050405020304" pitchFamily="18" charset="0"/>
              <a:cs typeface="Times New Roman" panose="02020603050405020304" pitchFamily="18" charset="0"/>
            </a:endParaRPr>
          </a:p>
          <a:p>
            <a:pPr lvl="0" algn="just">
              <a:buClr>
                <a:srgbClr val="EEECE1"/>
              </a:buClr>
              <a:buSzPct val="70000"/>
            </a:pPr>
            <a:r>
              <a:rPr lang="en-US" sz="1700" dirty="0">
                <a:solidFill>
                  <a:prstClr val="white"/>
                </a:solidFill>
                <a:latin typeface="Times New Roman" panose="02020603050405020304" pitchFamily="18" charset="0"/>
                <a:cs typeface="Times New Roman" panose="02020603050405020304" pitchFamily="18" charset="0"/>
              </a:rPr>
              <a:t>The number of dwellings of defensive-residential complexes is also changing:</a:t>
            </a:r>
          </a:p>
          <a:p>
            <a:pPr lvl="0" algn="just">
              <a:buClr>
                <a:srgbClr val="EEECE1"/>
              </a:buClr>
              <a:buSzPct val="70000"/>
            </a:pPr>
            <a:r>
              <a:rPr lang="en-US" sz="1700" dirty="0">
                <a:solidFill>
                  <a:prstClr val="white"/>
                </a:solidFill>
                <a:latin typeface="Times New Roman" panose="02020603050405020304" pitchFamily="18" charset="0"/>
                <a:cs typeface="Times New Roman" panose="02020603050405020304" pitchFamily="18" charset="0"/>
              </a:rPr>
              <a:t>The maximum number of dwellings of the early Iron Age is 13;</a:t>
            </a:r>
          </a:p>
          <a:p>
            <a:pPr lvl="0" algn="just">
              <a:buClr>
                <a:srgbClr val="EEECE1"/>
              </a:buClr>
              <a:buSzPct val="70000"/>
            </a:pPr>
            <a:r>
              <a:rPr lang="en-US" sz="1700" dirty="0">
                <a:solidFill>
                  <a:prstClr val="white"/>
                </a:solidFill>
                <a:latin typeface="Times New Roman" panose="02020603050405020304" pitchFamily="18" charset="0"/>
                <a:cs typeface="Times New Roman" panose="02020603050405020304" pitchFamily="18" charset="0"/>
              </a:rPr>
              <a:t>The maximum number of medieval dwellings is 8.</a:t>
            </a:r>
          </a:p>
          <a:p>
            <a:pPr lvl="0" algn="just">
              <a:buClr>
                <a:srgbClr val="EEECE1"/>
              </a:buClr>
              <a:buSzPct val="70000"/>
            </a:pPr>
            <a:endParaRPr lang="en-US" sz="1700" dirty="0">
              <a:solidFill>
                <a:prstClr val="white"/>
              </a:solidFill>
              <a:latin typeface="Times New Roman" panose="02020603050405020304" pitchFamily="18" charset="0"/>
              <a:cs typeface="Times New Roman" panose="02020603050405020304" pitchFamily="18" charset="0"/>
            </a:endParaRPr>
          </a:p>
          <a:p>
            <a:pPr lvl="0" algn="just">
              <a:buClr>
                <a:srgbClr val="EEECE1"/>
              </a:buClr>
              <a:buSzPct val="70000"/>
            </a:pPr>
            <a:r>
              <a:rPr lang="en-US" sz="1700" dirty="0" smtClean="0">
                <a:solidFill>
                  <a:prstClr val="white"/>
                </a:solidFill>
                <a:latin typeface="Times New Roman" panose="02020603050405020304" pitchFamily="18" charset="0"/>
                <a:cs typeface="Times New Roman" panose="02020603050405020304" pitchFamily="18" charset="0"/>
              </a:rPr>
              <a:t>By </a:t>
            </a:r>
            <a:r>
              <a:rPr lang="en-US" sz="1700" dirty="0">
                <a:solidFill>
                  <a:prstClr val="white"/>
                </a:solidFill>
                <a:latin typeface="Times New Roman" panose="02020603050405020304" pitchFamily="18" charset="0"/>
                <a:cs typeface="Times New Roman" panose="02020603050405020304" pitchFamily="18" charset="0"/>
              </a:rPr>
              <a:t>the III-IV centuries AD the number of dwellings of the clan community is decreasing, and the massiveness of the defensive system is growing. According to the analysis of the planning structure of the defensive-residential complexes of the </a:t>
            </a:r>
            <a:r>
              <a:rPr lang="en-US" sz="1700" dirty="0" err="1">
                <a:solidFill>
                  <a:prstClr val="white"/>
                </a:solidFill>
                <a:latin typeface="Times New Roman" panose="02020603050405020304" pitchFamily="18" charset="0"/>
                <a:cs typeface="Times New Roman" panose="02020603050405020304" pitchFamily="18" charset="0"/>
              </a:rPr>
              <a:t>Sorovskiye</a:t>
            </a:r>
            <a:r>
              <a:rPr lang="en-US" sz="1700" dirty="0">
                <a:solidFill>
                  <a:prstClr val="white"/>
                </a:solidFill>
                <a:latin typeface="Times New Roman" panose="02020603050405020304" pitchFamily="18" charset="0"/>
                <a:cs typeface="Times New Roman" panose="02020603050405020304" pitchFamily="18" charset="0"/>
              </a:rPr>
              <a:t> Lakes, social differentiation of society is not recorded. There are no pronounced differences in the size and location of dwellings on the residential site.</a:t>
            </a:r>
          </a:p>
          <a:p>
            <a:pPr lvl="0" algn="just">
              <a:buClr>
                <a:srgbClr val="EEECE1"/>
              </a:buClr>
              <a:buSzPct val="70000"/>
            </a:pPr>
            <a:endParaRPr lang="en-US" sz="1700" dirty="0">
              <a:solidFill>
                <a:prstClr val="white"/>
              </a:solidFill>
              <a:latin typeface="Times New Roman" panose="02020603050405020304" pitchFamily="18" charset="0"/>
              <a:cs typeface="Times New Roman" panose="02020603050405020304" pitchFamily="18" charset="0"/>
            </a:endParaRPr>
          </a:p>
          <a:p>
            <a:pPr lvl="0" algn="just">
              <a:buClr>
                <a:srgbClr val="EEECE1"/>
              </a:buClr>
              <a:buSzPct val="70000"/>
            </a:pPr>
            <a:r>
              <a:rPr lang="en-US" sz="1700" dirty="0">
                <a:solidFill>
                  <a:prstClr val="white"/>
                </a:solidFill>
                <a:latin typeface="Times New Roman" panose="02020603050405020304" pitchFamily="18" charset="0"/>
                <a:cs typeface="Times New Roman" panose="02020603050405020304" pitchFamily="18" charset="0"/>
              </a:rPr>
              <a:t>   In the XII-XIII centuries AD defensive-residential complexes of the </a:t>
            </a:r>
            <a:r>
              <a:rPr lang="en-US" sz="1700" dirty="0" err="1">
                <a:solidFill>
                  <a:prstClr val="white"/>
                </a:solidFill>
                <a:latin typeface="Times New Roman" panose="02020603050405020304" pitchFamily="18" charset="0"/>
                <a:cs typeface="Times New Roman" panose="02020603050405020304" pitchFamily="18" charset="0"/>
              </a:rPr>
              <a:t>Sorovskiye</a:t>
            </a:r>
            <a:r>
              <a:rPr lang="en-US" sz="1700" dirty="0">
                <a:solidFill>
                  <a:prstClr val="white"/>
                </a:solidFill>
                <a:latin typeface="Times New Roman" panose="02020603050405020304" pitchFamily="18" charset="0"/>
                <a:cs typeface="Times New Roman" panose="02020603050405020304" pitchFamily="18" charset="0"/>
              </a:rPr>
              <a:t> Lakes </a:t>
            </a:r>
            <a:r>
              <a:rPr lang="en-US" sz="1700" dirty="0" smtClean="0">
                <a:solidFill>
                  <a:prstClr val="white"/>
                </a:solidFill>
                <a:latin typeface="Times New Roman" panose="02020603050405020304" pitchFamily="18" charset="0"/>
                <a:cs typeface="Times New Roman" panose="02020603050405020304" pitchFamily="18" charset="0"/>
              </a:rPr>
              <a:t>disappear. 75</a:t>
            </a:r>
            <a:r>
              <a:rPr lang="en-US" sz="1700" dirty="0">
                <a:solidFill>
                  <a:prstClr val="white"/>
                </a:solidFill>
                <a:latin typeface="Times New Roman" panose="02020603050405020304" pitchFamily="18" charset="0"/>
                <a:cs typeface="Times New Roman" panose="02020603050405020304" pitchFamily="18" charset="0"/>
              </a:rPr>
              <a:t>% of defensive-residential complexes of the </a:t>
            </a:r>
            <a:r>
              <a:rPr lang="en-US" sz="1700" dirty="0" err="1">
                <a:solidFill>
                  <a:prstClr val="white"/>
                </a:solidFill>
                <a:latin typeface="Times New Roman" panose="02020603050405020304" pitchFamily="18" charset="0"/>
                <a:cs typeface="Times New Roman" panose="02020603050405020304" pitchFamily="18" charset="0"/>
              </a:rPr>
              <a:t>Sorovskiye</a:t>
            </a:r>
            <a:r>
              <a:rPr lang="en-US" sz="1700" dirty="0">
                <a:solidFill>
                  <a:prstClr val="white"/>
                </a:solidFill>
                <a:latin typeface="Times New Roman" panose="02020603050405020304" pitchFamily="18" charset="0"/>
                <a:cs typeface="Times New Roman" panose="02020603050405020304" pitchFamily="18" charset="0"/>
              </a:rPr>
              <a:t> Lakes have a rectangular planning system with the rows of buildings along the main longitudinal axes (streets).</a:t>
            </a:r>
          </a:p>
          <a:p>
            <a:pPr lvl="0" algn="ctr">
              <a:buClr>
                <a:srgbClr val="EEECE1"/>
              </a:buClr>
              <a:buSzPct val="70000"/>
            </a:pPr>
            <a:endParaRPr lang="ru-RU" sz="17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0300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686" y="-18587"/>
            <a:ext cx="9181372" cy="6895174"/>
          </a:xfrm>
          <a:prstGeom prst="rect">
            <a:avLst/>
          </a:prstGeom>
        </p:spPr>
      </p:pic>
      <p:sp>
        <p:nvSpPr>
          <p:cNvPr id="4" name="Прямоугольник 3"/>
          <p:cNvSpPr/>
          <p:nvPr/>
        </p:nvSpPr>
        <p:spPr>
          <a:xfrm>
            <a:off x="863586" y="6062744"/>
            <a:ext cx="7488834" cy="646331"/>
          </a:xfrm>
          <a:prstGeom prst="rect">
            <a:avLst/>
          </a:prstGeom>
        </p:spPr>
        <p:txBody>
          <a:bodyPr wrap="square">
            <a:spAutoFit/>
          </a:bodyPr>
          <a:lstStyle/>
          <a:p>
            <a:pPr algn="ctr">
              <a:buClr>
                <a:srgbClr val="EEECE1"/>
              </a:buClr>
              <a:buSzPct val="70000"/>
            </a:pPr>
            <a:r>
              <a:rPr lang="en-US" dirty="0" smtClean="0">
                <a:solidFill>
                  <a:prstClr val="white"/>
                </a:solidFill>
                <a:latin typeface="Times New Roman" panose="02020603050405020304" pitchFamily="18" charset="0"/>
                <a:cs typeface="Times New Roman" panose="02020603050405020304" pitchFamily="18" charset="0"/>
              </a:rPr>
              <a:t>Fig. 17. </a:t>
            </a:r>
            <a:r>
              <a:rPr lang="en-US" dirty="0">
                <a:solidFill>
                  <a:prstClr val="white"/>
                </a:solidFill>
                <a:latin typeface="Times New Roman" panose="02020603050405020304" pitchFamily="18" charset="0"/>
                <a:cs typeface="Times New Roman" panose="02020603050405020304" pitchFamily="18" charset="0"/>
              </a:rPr>
              <a:t>Graphical analysis of the planning structure of defensive-residential complexes of the IV – X cent. </a:t>
            </a:r>
            <a:r>
              <a:rPr lang="en-US" dirty="0" smtClean="0">
                <a:solidFill>
                  <a:prstClr val="white"/>
                </a:solidFill>
                <a:latin typeface="Times New Roman" panose="02020603050405020304" pitchFamily="18" charset="0"/>
                <a:cs typeface="Times New Roman" panose="02020603050405020304" pitchFamily="18" charset="0"/>
              </a:rPr>
              <a:t>AD</a:t>
            </a:r>
            <a:endParaRPr lang="en-US" dirty="0">
              <a:solidFill>
                <a:prstClr val="white"/>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6533" t="11413" r="8762" b="9050"/>
          <a:stretch/>
        </p:blipFill>
        <p:spPr>
          <a:xfrm rot="16200000">
            <a:off x="1709146" y="-830349"/>
            <a:ext cx="5797714" cy="7704855"/>
          </a:xfrm>
          <a:prstGeom prst="rect">
            <a:avLst/>
          </a:prstGeom>
        </p:spPr>
      </p:pic>
    </p:spTree>
    <p:extLst>
      <p:ext uri="{BB962C8B-B14F-4D97-AF65-F5344CB8AC3E}">
        <p14:creationId xmlns:p14="http://schemas.microsoft.com/office/powerpoint/2010/main" val="3931982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686" y="-18587"/>
            <a:ext cx="9181372" cy="6895174"/>
          </a:xfrm>
          <a:prstGeom prst="rect">
            <a:avLst/>
          </a:prstGeom>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5368" t="10966" r="8722" b="8604"/>
          <a:stretch/>
        </p:blipFill>
        <p:spPr>
          <a:xfrm rot="16200000">
            <a:off x="1691679" y="-819474"/>
            <a:ext cx="5760640" cy="7632849"/>
          </a:xfrm>
          <a:prstGeom prst="rect">
            <a:avLst/>
          </a:prstGeom>
        </p:spPr>
      </p:pic>
      <p:sp>
        <p:nvSpPr>
          <p:cNvPr id="4" name="Прямоугольник 3"/>
          <p:cNvSpPr/>
          <p:nvPr/>
        </p:nvSpPr>
        <p:spPr>
          <a:xfrm>
            <a:off x="827582" y="6064842"/>
            <a:ext cx="7488834" cy="646331"/>
          </a:xfrm>
          <a:prstGeom prst="rect">
            <a:avLst/>
          </a:prstGeom>
        </p:spPr>
        <p:txBody>
          <a:bodyPr wrap="square">
            <a:spAutoFit/>
          </a:bodyPr>
          <a:lstStyle/>
          <a:p>
            <a:pPr algn="ctr">
              <a:buClr>
                <a:srgbClr val="EEECE1"/>
              </a:buClr>
              <a:buSzPct val="70000"/>
            </a:pPr>
            <a:r>
              <a:rPr lang="en-US" dirty="0" smtClean="0">
                <a:solidFill>
                  <a:prstClr val="white"/>
                </a:solidFill>
                <a:latin typeface="Times New Roman" panose="02020603050405020304" pitchFamily="18" charset="0"/>
                <a:cs typeface="Times New Roman" panose="02020603050405020304" pitchFamily="18" charset="0"/>
              </a:rPr>
              <a:t>Fig. </a:t>
            </a:r>
            <a:r>
              <a:rPr lang="ru-RU" dirty="0" smtClean="0">
                <a:solidFill>
                  <a:prstClr val="white"/>
                </a:solidFill>
                <a:latin typeface="Times New Roman" panose="02020603050405020304" pitchFamily="18" charset="0"/>
                <a:cs typeface="Times New Roman" panose="02020603050405020304" pitchFamily="18" charset="0"/>
              </a:rPr>
              <a:t>1</a:t>
            </a:r>
            <a:r>
              <a:rPr lang="en-US" dirty="0" smtClean="0">
                <a:solidFill>
                  <a:prstClr val="white"/>
                </a:solidFill>
                <a:latin typeface="Times New Roman" panose="02020603050405020304" pitchFamily="18" charset="0"/>
                <a:cs typeface="Times New Roman" panose="02020603050405020304" pitchFamily="18" charset="0"/>
              </a:rPr>
              <a:t>1</a:t>
            </a:r>
            <a:r>
              <a:rPr lang="ru-RU" dirty="0" smtClean="0">
                <a:solidFill>
                  <a:prstClr val="white"/>
                </a:solidFill>
                <a:latin typeface="Times New Roman" panose="02020603050405020304" pitchFamily="18" charset="0"/>
                <a:cs typeface="Times New Roman" panose="02020603050405020304" pitchFamily="18" charset="0"/>
              </a:rPr>
              <a:t>. </a:t>
            </a:r>
            <a:r>
              <a:rPr lang="en-US" dirty="0">
                <a:solidFill>
                  <a:prstClr val="white"/>
                </a:solidFill>
                <a:latin typeface="Times New Roman" panose="02020603050405020304" pitchFamily="18" charset="0"/>
                <a:cs typeface="Times New Roman" panose="02020603050405020304" pitchFamily="18" charset="0"/>
              </a:rPr>
              <a:t>Graphical analysis of the planning structure of defensive-residential complexes of the </a:t>
            </a:r>
            <a:r>
              <a:rPr lang="en-US" dirty="0" err="1" smtClean="0">
                <a:solidFill>
                  <a:prstClr val="white"/>
                </a:solidFill>
                <a:latin typeface="Times New Roman" panose="02020603050405020304" pitchFamily="18" charset="0"/>
                <a:cs typeface="Times New Roman" panose="02020603050405020304" pitchFamily="18" charset="0"/>
              </a:rPr>
              <a:t>VIIth</a:t>
            </a:r>
            <a:r>
              <a:rPr lang="en-US" dirty="0" smtClean="0">
                <a:solidFill>
                  <a:prstClr val="white"/>
                </a:solidFill>
                <a:latin typeface="Times New Roman" panose="02020603050405020304" pitchFamily="18" charset="0"/>
                <a:cs typeface="Times New Roman" panose="02020603050405020304" pitchFamily="18" charset="0"/>
              </a:rPr>
              <a:t> </a:t>
            </a:r>
            <a:r>
              <a:rPr lang="en-US" dirty="0">
                <a:solidFill>
                  <a:prstClr val="white"/>
                </a:solidFill>
                <a:latin typeface="Times New Roman" panose="02020603050405020304" pitchFamily="18" charset="0"/>
                <a:cs typeface="Times New Roman" panose="02020603050405020304" pitchFamily="18" charset="0"/>
              </a:rPr>
              <a:t>cent. BC. - III-IV cent. AD</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04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686" y="-18587"/>
            <a:ext cx="9181372" cy="6895174"/>
          </a:xfrm>
          <a:prstGeom prst="rect">
            <a:avLst/>
          </a:prstGeom>
        </p:spPr>
      </p:pic>
      <p:sp>
        <p:nvSpPr>
          <p:cNvPr id="4" name="Прямоугольник 3"/>
          <p:cNvSpPr/>
          <p:nvPr/>
        </p:nvSpPr>
        <p:spPr>
          <a:xfrm>
            <a:off x="863586" y="5920936"/>
            <a:ext cx="7488834" cy="646331"/>
          </a:xfrm>
          <a:prstGeom prst="rect">
            <a:avLst/>
          </a:prstGeom>
        </p:spPr>
        <p:txBody>
          <a:bodyPr wrap="square">
            <a:spAutoFit/>
          </a:bodyPr>
          <a:lstStyle/>
          <a:p>
            <a:pPr algn="ctr">
              <a:buClr>
                <a:srgbClr val="EEECE1"/>
              </a:buClr>
              <a:buSzPct val="70000"/>
            </a:pPr>
            <a:r>
              <a:rPr lang="en-US" dirty="0" smtClean="0">
                <a:solidFill>
                  <a:prstClr val="white"/>
                </a:solidFill>
                <a:latin typeface="Times New Roman" panose="02020603050405020304" pitchFamily="18" charset="0"/>
                <a:cs typeface="Times New Roman" panose="02020603050405020304" pitchFamily="18" charset="0"/>
              </a:rPr>
              <a:t>Fig. 15</a:t>
            </a:r>
            <a:r>
              <a:rPr lang="ru-RU" dirty="0" smtClean="0">
                <a:solidFill>
                  <a:prstClr val="white"/>
                </a:solidFill>
                <a:latin typeface="Times New Roman" panose="02020603050405020304" pitchFamily="18" charset="0"/>
                <a:cs typeface="Times New Roman" panose="02020603050405020304" pitchFamily="18" charset="0"/>
              </a:rPr>
              <a:t>. </a:t>
            </a:r>
            <a:r>
              <a:rPr lang="en-US" dirty="0">
                <a:solidFill>
                  <a:prstClr val="white"/>
                </a:solidFill>
                <a:latin typeface="Times New Roman" panose="02020603050405020304" pitchFamily="18" charset="0"/>
                <a:cs typeface="Times New Roman" panose="02020603050405020304" pitchFamily="18" charset="0"/>
              </a:rPr>
              <a:t>Graphical analysis of the planning structure of defensive-residential complexes of the IV</a:t>
            </a:r>
            <a:r>
              <a:rPr lang="ru-RU" dirty="0">
                <a:solidFill>
                  <a:prstClr val="white"/>
                </a:solidFill>
                <a:latin typeface="Times New Roman" panose="02020603050405020304" pitchFamily="18" charset="0"/>
                <a:cs typeface="Times New Roman" panose="02020603050405020304" pitchFamily="18" charset="0"/>
              </a:rPr>
              <a:t> – </a:t>
            </a:r>
            <a:r>
              <a:rPr lang="en-US" dirty="0">
                <a:solidFill>
                  <a:prstClr val="white"/>
                </a:solidFill>
                <a:latin typeface="Times New Roman" panose="02020603050405020304" pitchFamily="18" charset="0"/>
                <a:cs typeface="Times New Roman" panose="02020603050405020304" pitchFamily="18" charset="0"/>
              </a:rPr>
              <a:t>X </a:t>
            </a:r>
            <a:r>
              <a:rPr lang="en-US" dirty="0" smtClean="0">
                <a:solidFill>
                  <a:prstClr val="white"/>
                </a:solidFill>
                <a:latin typeface="Times New Roman" panose="02020603050405020304" pitchFamily="18" charset="0"/>
                <a:cs typeface="Times New Roman" panose="02020603050405020304" pitchFamily="18" charset="0"/>
              </a:rPr>
              <a:t>cent</a:t>
            </a:r>
            <a:r>
              <a:rPr lang="en-US" dirty="0">
                <a:solidFill>
                  <a:prstClr val="white"/>
                </a:solidFill>
                <a:latin typeface="Times New Roman" panose="02020603050405020304" pitchFamily="18" charset="0"/>
                <a:cs typeface="Times New Roman" panose="02020603050405020304" pitchFamily="18" charset="0"/>
              </a:rPr>
              <a:t>. </a:t>
            </a:r>
            <a:r>
              <a:rPr lang="en-US" dirty="0" smtClean="0">
                <a:solidFill>
                  <a:prstClr val="white"/>
                </a:solidFill>
                <a:latin typeface="Times New Roman" panose="02020603050405020304" pitchFamily="18" charset="0"/>
                <a:cs typeface="Times New Roman" panose="02020603050405020304" pitchFamily="18" charset="0"/>
              </a:rPr>
              <a:t>AD</a:t>
            </a:r>
            <a:endParaRPr lang="ru-RU"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6533" t="11413" r="8762" b="9050"/>
          <a:stretch/>
        </p:blipFill>
        <p:spPr>
          <a:xfrm rot="16200000">
            <a:off x="1695778" y="-833701"/>
            <a:ext cx="5716441" cy="7596845"/>
          </a:xfrm>
          <a:prstGeom prst="rect">
            <a:avLst/>
          </a:prstGeom>
        </p:spPr>
      </p:pic>
    </p:spTree>
    <p:extLst>
      <p:ext uri="{BB962C8B-B14F-4D97-AF65-F5344CB8AC3E}">
        <p14:creationId xmlns:p14="http://schemas.microsoft.com/office/powerpoint/2010/main" val="243487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686" y="-18587"/>
            <a:ext cx="9181372" cy="6895174"/>
          </a:xfrm>
          <a:prstGeom prst="rect">
            <a:avLst/>
          </a:prstGeom>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6281" t="11413" r="8762" b="9051"/>
          <a:stretch/>
        </p:blipFill>
        <p:spPr>
          <a:xfrm rot="16200000">
            <a:off x="1691680" y="-819472"/>
            <a:ext cx="5760640" cy="7632848"/>
          </a:xfrm>
          <a:prstGeom prst="rect">
            <a:avLst/>
          </a:prstGeom>
        </p:spPr>
      </p:pic>
      <p:sp>
        <p:nvSpPr>
          <p:cNvPr id="4" name="Прямоугольник 3"/>
          <p:cNvSpPr/>
          <p:nvPr/>
        </p:nvSpPr>
        <p:spPr>
          <a:xfrm>
            <a:off x="863587" y="6012489"/>
            <a:ext cx="7488834" cy="646331"/>
          </a:xfrm>
          <a:prstGeom prst="rect">
            <a:avLst/>
          </a:prstGeom>
        </p:spPr>
        <p:txBody>
          <a:bodyPr wrap="square">
            <a:spAutoFit/>
          </a:bodyPr>
          <a:lstStyle/>
          <a:p>
            <a:pPr algn="ctr">
              <a:buClr>
                <a:srgbClr val="EEECE1"/>
              </a:buClr>
              <a:buSzPct val="70000"/>
            </a:pPr>
            <a:r>
              <a:rPr lang="en-US" dirty="0" smtClean="0">
                <a:solidFill>
                  <a:prstClr val="white"/>
                </a:solidFill>
                <a:latin typeface="Times New Roman" panose="02020603050405020304" pitchFamily="18" charset="0"/>
                <a:cs typeface="Times New Roman" panose="02020603050405020304" pitchFamily="18" charset="0"/>
              </a:rPr>
              <a:t>Fig.</a:t>
            </a:r>
            <a:r>
              <a:rPr lang="ru-RU" dirty="0" smtClean="0">
                <a:solidFill>
                  <a:prstClr val="white"/>
                </a:solidFill>
                <a:latin typeface="Times New Roman" panose="02020603050405020304" pitchFamily="18" charset="0"/>
                <a:cs typeface="Times New Roman" panose="02020603050405020304" pitchFamily="18" charset="0"/>
              </a:rPr>
              <a:t>1</a:t>
            </a:r>
            <a:r>
              <a:rPr lang="en-US" dirty="0" smtClean="0">
                <a:solidFill>
                  <a:prstClr val="white"/>
                </a:solidFill>
                <a:latin typeface="Times New Roman" panose="02020603050405020304" pitchFamily="18" charset="0"/>
                <a:cs typeface="Times New Roman" panose="02020603050405020304" pitchFamily="18" charset="0"/>
              </a:rPr>
              <a:t>3</a:t>
            </a:r>
            <a:r>
              <a:rPr lang="ru-RU" dirty="0" smtClean="0">
                <a:solidFill>
                  <a:prstClr val="white"/>
                </a:solidFill>
                <a:latin typeface="Times New Roman" panose="02020603050405020304" pitchFamily="18" charset="0"/>
                <a:cs typeface="Times New Roman" panose="02020603050405020304" pitchFamily="18" charset="0"/>
              </a:rPr>
              <a:t>. </a:t>
            </a:r>
            <a:r>
              <a:rPr lang="en-US" dirty="0">
                <a:solidFill>
                  <a:prstClr val="white"/>
                </a:solidFill>
                <a:latin typeface="Times New Roman" panose="02020603050405020304" pitchFamily="18" charset="0"/>
                <a:cs typeface="Times New Roman" panose="02020603050405020304" pitchFamily="18" charset="0"/>
              </a:rPr>
              <a:t>Graphical analysis of the planning structure of defensive-residential complexes of the 7th cent. BC. - III-IV cent. </a:t>
            </a:r>
            <a:r>
              <a:rPr lang="en-US" dirty="0" smtClean="0">
                <a:solidFill>
                  <a:prstClr val="white"/>
                </a:solidFill>
                <a:latin typeface="Times New Roman" panose="02020603050405020304" pitchFamily="18" charset="0"/>
                <a:cs typeface="Times New Roman" panose="02020603050405020304" pitchFamily="18" charset="0"/>
              </a:rPr>
              <a:t>AD</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9019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686" y="-18587"/>
            <a:ext cx="9181372" cy="6895174"/>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6533" t="11413" r="8762" b="9050"/>
          <a:stretch/>
        </p:blipFill>
        <p:spPr>
          <a:xfrm rot="16200000">
            <a:off x="1700234" y="-828027"/>
            <a:ext cx="5743533" cy="7632849"/>
          </a:xfrm>
          <a:prstGeom prst="rect">
            <a:avLst/>
          </a:prstGeom>
        </p:spPr>
      </p:pic>
      <p:sp>
        <p:nvSpPr>
          <p:cNvPr id="5" name="Прямоугольник 4"/>
          <p:cNvSpPr/>
          <p:nvPr/>
        </p:nvSpPr>
        <p:spPr>
          <a:xfrm>
            <a:off x="863586" y="6062744"/>
            <a:ext cx="7488834" cy="923330"/>
          </a:xfrm>
          <a:prstGeom prst="rect">
            <a:avLst/>
          </a:prstGeom>
        </p:spPr>
        <p:txBody>
          <a:bodyPr wrap="square">
            <a:spAutoFit/>
          </a:bodyPr>
          <a:lstStyle/>
          <a:p>
            <a:pPr algn="ctr">
              <a:buClr>
                <a:srgbClr val="EEECE1"/>
              </a:buClr>
              <a:buSzPct val="70000"/>
            </a:pPr>
            <a:r>
              <a:rPr lang="en-US" dirty="0" smtClean="0">
                <a:solidFill>
                  <a:prstClr val="white"/>
                </a:solidFill>
                <a:latin typeface="Times New Roman" panose="02020603050405020304" pitchFamily="18" charset="0"/>
                <a:cs typeface="Times New Roman" panose="02020603050405020304" pitchFamily="18" charset="0"/>
              </a:rPr>
              <a:t>Fig. 18. </a:t>
            </a:r>
            <a:r>
              <a:rPr lang="en-US" dirty="0">
                <a:solidFill>
                  <a:prstClr val="white"/>
                </a:solidFill>
                <a:latin typeface="Times New Roman" panose="02020603050405020304" pitchFamily="18" charset="0"/>
                <a:cs typeface="Times New Roman" panose="02020603050405020304" pitchFamily="18" charset="0"/>
              </a:rPr>
              <a:t>Graphical analysis of the planning structure of defensive-residential complexes of the IV – X cent. AD</a:t>
            </a:r>
          </a:p>
          <a:p>
            <a:pPr algn="ctr">
              <a:buClr>
                <a:srgbClr val="EEECE1"/>
              </a:buClr>
              <a:buSzPct val="70000"/>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065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normAutofit fontScale="90000"/>
          </a:bodyPr>
          <a:lstStyle/>
          <a:p>
            <a:r>
              <a:rPr lang="ru-RU" noProof="0" dirty="0" smtClean="0"/>
              <a:t>1. </a:t>
            </a:r>
            <a:r>
              <a:rPr lang="ru-RU" sz="4000" b="0" kern="1200" noProof="0" dirty="0" smtClean="0">
                <a:ln>
                  <a:noFill/>
                </a:ln>
                <a:solidFill>
                  <a:schemeClr val="tx2"/>
                </a:solidFill>
                <a:effectLst>
                  <a:outerShdw blurRad="50800" dist="38100" dir="2700000" algn="tl" rotWithShape="0">
                    <a:prstClr val="black">
                      <a:alpha val="40000"/>
                    </a:prstClr>
                  </a:outerShdw>
                </a:effectLst>
                <a:latin typeface="+mj-lt"/>
                <a:ea typeface="+mj-ea"/>
                <a:cs typeface="+mj-cs"/>
              </a:rPr>
              <a:t>Реальный факт о [предмет викторины]:</a:t>
            </a:r>
            <a:endParaRPr lang="ru-RU" noProof="0" dirty="0"/>
          </a:p>
        </p:txBody>
      </p:sp>
      <p:sp>
        <p:nvSpPr>
          <p:cNvPr id="12" name="Content Placeholder 11"/>
          <p:cNvSpPr>
            <a:spLocks noGrp="1"/>
          </p:cNvSpPr>
          <p:nvPr>
            <p:ph idx="1"/>
          </p:nvPr>
        </p:nvSpPr>
        <p:spPr/>
        <p:txBody>
          <a:bodyPr/>
          <a:lstStyle/>
          <a:p>
            <a:pPr>
              <a:buFont typeface="+mj-lt"/>
              <a:buAutoNum type="alphaUcPeriod"/>
            </a:pPr>
            <a:r>
              <a:rPr lang="ru-RU" sz="3200" kern="1200" noProof="0" smtClean="0">
                <a:solidFill>
                  <a:schemeClr val="tx1"/>
                </a:solidFill>
                <a:latin typeface="+mn-lt"/>
                <a:ea typeface="+mn-ea"/>
                <a:cs typeface="+mn-cs"/>
              </a:rPr>
              <a:t>[Вставьте неправильный ответ]</a:t>
            </a:r>
            <a:endParaRPr lang="ru-RU" noProof="0" smtClean="0"/>
          </a:p>
          <a:p>
            <a:pPr>
              <a:buFont typeface="+mj-lt"/>
              <a:buAutoNum type="alphaUcPeriod"/>
            </a:pPr>
            <a:r>
              <a:rPr lang="ru-RU" sz="3200" kern="1200" noProof="0" smtClean="0">
                <a:solidFill>
                  <a:schemeClr val="tx1"/>
                </a:solidFill>
                <a:latin typeface="+mn-lt"/>
                <a:ea typeface="+mn-ea"/>
                <a:cs typeface="+mn-cs"/>
              </a:rPr>
              <a:t>[Вставьте неправильный ответ]</a:t>
            </a:r>
            <a:endParaRPr lang="ru-RU" noProof="0" smtClean="0"/>
          </a:p>
          <a:p>
            <a:pPr>
              <a:buFont typeface="+mj-lt"/>
              <a:buAutoNum type="alphaUcPeriod" startAt="3"/>
            </a:pPr>
            <a:r>
              <a:rPr lang="ru-RU" sz="3200" kern="1200" noProof="0" smtClean="0">
                <a:solidFill>
                  <a:schemeClr val="tx1"/>
                </a:solidFill>
                <a:latin typeface="+mn-lt"/>
                <a:ea typeface="+mn-ea"/>
                <a:cs typeface="+mn-cs"/>
              </a:rPr>
              <a:t>[Вставьте неправильный ответ]</a:t>
            </a:r>
            <a:endParaRPr lang="ru-RU" noProof="0" smtClean="0"/>
          </a:p>
          <a:p>
            <a:pPr>
              <a:buFont typeface="+mj-lt"/>
              <a:buAutoNum type="alphaUcPeriod" startAt="3"/>
            </a:pPr>
            <a:r>
              <a:rPr lang="ru-RU" sz="3200" kern="1200" noProof="0" smtClean="0">
                <a:solidFill>
                  <a:schemeClr val="tx1"/>
                </a:solidFill>
                <a:latin typeface="+mn-lt"/>
                <a:ea typeface="+mn-ea"/>
                <a:cs typeface="+mn-cs"/>
              </a:rPr>
              <a:t>[Вставьте правильный ответ]</a:t>
            </a:r>
            <a:endParaRPr lang="ru-RU" noProof="0" smtClean="0"/>
          </a:p>
        </p:txBody>
      </p:sp>
      <p:pic>
        <p:nvPicPr>
          <p:cNvPr id="3" name="Рисунок 2"/>
          <p:cNvPicPr>
            <a:picLocks noChangeAspect="1"/>
          </p:cNvPicPr>
          <p:nvPr/>
        </p:nvPicPr>
        <p:blipFill>
          <a:blip r:embed="rId3"/>
          <a:stretch>
            <a:fillRect/>
          </a:stretch>
        </p:blipFill>
        <p:spPr>
          <a:xfrm>
            <a:off x="-36457" y="0"/>
            <a:ext cx="9181372" cy="6895174"/>
          </a:xfrm>
          <a:prstGeom prst="rect">
            <a:avLst/>
          </a:prstGeom>
        </p:spPr>
      </p:pic>
      <p:sp>
        <p:nvSpPr>
          <p:cNvPr id="5" name="Прямоугольник 4"/>
          <p:cNvSpPr/>
          <p:nvPr/>
        </p:nvSpPr>
        <p:spPr>
          <a:xfrm>
            <a:off x="395536" y="6426996"/>
            <a:ext cx="8352928" cy="338554"/>
          </a:xfrm>
          <a:prstGeom prst="rect">
            <a:avLst/>
          </a:prstGeom>
        </p:spPr>
        <p:txBody>
          <a:bodyPr wrap="square">
            <a:spAutoFit/>
          </a:bodyPr>
          <a:lstStyle/>
          <a:p>
            <a:pPr lvl="0" algn="ctr">
              <a:buClr>
                <a:srgbClr val="EEECE1"/>
              </a:buClr>
              <a:buSzPct val="70000"/>
            </a:pPr>
            <a:r>
              <a:rPr lang="en-US" sz="1600" dirty="0" smtClean="0">
                <a:solidFill>
                  <a:prstClr val="white"/>
                </a:solidFill>
                <a:latin typeface="Times New Roman" panose="02020603050405020304" pitchFamily="18" charset="0"/>
                <a:cs typeface="Times New Roman" panose="02020603050405020304" pitchFamily="18" charset="0"/>
              </a:rPr>
              <a:t>Fig. </a:t>
            </a:r>
            <a:r>
              <a:rPr lang="ru-RU" sz="1600" dirty="0" smtClean="0">
                <a:solidFill>
                  <a:prstClr val="white"/>
                </a:solidFill>
                <a:latin typeface="Times New Roman" panose="02020603050405020304" pitchFamily="18" charset="0"/>
                <a:cs typeface="Times New Roman" panose="02020603050405020304" pitchFamily="18" charset="0"/>
              </a:rPr>
              <a:t>1. </a:t>
            </a:r>
            <a:r>
              <a:rPr lang="en-US" sz="1600" dirty="0">
                <a:solidFill>
                  <a:prstClr val="white"/>
                </a:solidFill>
                <a:latin typeface="Times New Roman" panose="02020603050405020304" pitchFamily="18" charset="0"/>
                <a:cs typeface="Times New Roman" panose="02020603050405020304" pitchFamily="18" charset="0"/>
              </a:rPr>
              <a:t>Map of Eurasia. </a:t>
            </a:r>
            <a:r>
              <a:rPr lang="en-US" sz="1600" dirty="0" smtClean="0">
                <a:solidFill>
                  <a:prstClr val="white"/>
                </a:solidFill>
                <a:latin typeface="Times New Roman" panose="02020603050405020304" pitchFamily="18" charset="0"/>
                <a:cs typeface="Times New Roman" panose="02020603050405020304" pitchFamily="18" charset="0"/>
              </a:rPr>
              <a:t>The territory of the West Siberian Plain</a:t>
            </a:r>
            <a:endParaRPr lang="ru-RU" sz="1600" dirty="0">
              <a:solidFill>
                <a:prstClr val="white"/>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961" t="7476" r="2076" b="7476"/>
          <a:stretch/>
        </p:blipFill>
        <p:spPr>
          <a:xfrm rot="16200000">
            <a:off x="1439651" y="-684227"/>
            <a:ext cx="6264698" cy="7776865"/>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686" y="-18587"/>
            <a:ext cx="9181372" cy="6895174"/>
          </a:xfrm>
          <a:prstGeom prst="rect">
            <a:avLst/>
          </a:prstGeom>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5472" t="11413" r="8762" b="9051"/>
          <a:stretch/>
        </p:blipFill>
        <p:spPr>
          <a:xfrm rot="16200000">
            <a:off x="1727684" y="-783470"/>
            <a:ext cx="5760641" cy="7560841"/>
          </a:xfrm>
          <a:prstGeom prst="rect">
            <a:avLst/>
          </a:prstGeom>
        </p:spPr>
      </p:pic>
      <p:sp>
        <p:nvSpPr>
          <p:cNvPr id="4" name="Прямоугольник 3"/>
          <p:cNvSpPr/>
          <p:nvPr/>
        </p:nvSpPr>
        <p:spPr>
          <a:xfrm>
            <a:off x="863587" y="6012489"/>
            <a:ext cx="7488834" cy="646331"/>
          </a:xfrm>
          <a:prstGeom prst="rect">
            <a:avLst/>
          </a:prstGeom>
        </p:spPr>
        <p:txBody>
          <a:bodyPr wrap="square">
            <a:spAutoFit/>
          </a:bodyPr>
          <a:lstStyle/>
          <a:p>
            <a:pPr algn="ctr">
              <a:buClr>
                <a:srgbClr val="EEECE1"/>
              </a:buClr>
              <a:buSzPct val="70000"/>
            </a:pPr>
            <a:r>
              <a:rPr lang="en-US" dirty="0" smtClean="0">
                <a:solidFill>
                  <a:prstClr val="white"/>
                </a:solidFill>
                <a:latin typeface="Times New Roman" panose="02020603050405020304" pitchFamily="18" charset="0"/>
                <a:cs typeface="Times New Roman" panose="02020603050405020304" pitchFamily="18" charset="0"/>
              </a:rPr>
              <a:t>Fig. </a:t>
            </a:r>
            <a:r>
              <a:rPr lang="ru-RU" dirty="0" smtClean="0">
                <a:solidFill>
                  <a:prstClr val="white"/>
                </a:solidFill>
                <a:latin typeface="Times New Roman" panose="02020603050405020304" pitchFamily="18" charset="0"/>
                <a:cs typeface="Times New Roman" panose="02020603050405020304" pitchFamily="18" charset="0"/>
              </a:rPr>
              <a:t>1</a:t>
            </a:r>
            <a:r>
              <a:rPr lang="en-US" dirty="0" smtClean="0">
                <a:solidFill>
                  <a:prstClr val="white"/>
                </a:solidFill>
                <a:latin typeface="Times New Roman" panose="02020603050405020304" pitchFamily="18" charset="0"/>
                <a:cs typeface="Times New Roman" panose="02020603050405020304" pitchFamily="18" charset="0"/>
              </a:rPr>
              <a:t>2</a:t>
            </a:r>
            <a:r>
              <a:rPr lang="ru-RU" dirty="0" smtClean="0">
                <a:solidFill>
                  <a:prstClr val="white"/>
                </a:solidFill>
                <a:latin typeface="Times New Roman" panose="02020603050405020304" pitchFamily="18" charset="0"/>
                <a:cs typeface="Times New Roman" panose="02020603050405020304" pitchFamily="18" charset="0"/>
              </a:rPr>
              <a:t>. </a:t>
            </a:r>
            <a:r>
              <a:rPr lang="en-US" dirty="0">
                <a:solidFill>
                  <a:prstClr val="white"/>
                </a:solidFill>
                <a:latin typeface="Times New Roman" panose="02020603050405020304" pitchFamily="18" charset="0"/>
                <a:cs typeface="Times New Roman" panose="02020603050405020304" pitchFamily="18" charset="0"/>
              </a:rPr>
              <a:t>Graphical analysis of the planning structure of defensive-residential complexes of the </a:t>
            </a:r>
            <a:r>
              <a:rPr lang="en-US" dirty="0" err="1" smtClean="0">
                <a:solidFill>
                  <a:prstClr val="white"/>
                </a:solidFill>
                <a:latin typeface="Times New Roman" panose="02020603050405020304" pitchFamily="18" charset="0"/>
                <a:cs typeface="Times New Roman" panose="02020603050405020304" pitchFamily="18" charset="0"/>
              </a:rPr>
              <a:t>VIIth</a:t>
            </a:r>
            <a:r>
              <a:rPr lang="en-US" dirty="0" smtClean="0">
                <a:solidFill>
                  <a:prstClr val="white"/>
                </a:solidFill>
                <a:latin typeface="Times New Roman" panose="02020603050405020304" pitchFamily="18" charset="0"/>
                <a:cs typeface="Times New Roman" panose="02020603050405020304" pitchFamily="18" charset="0"/>
              </a:rPr>
              <a:t> </a:t>
            </a:r>
            <a:r>
              <a:rPr lang="en-US" dirty="0">
                <a:solidFill>
                  <a:prstClr val="white"/>
                </a:solidFill>
                <a:latin typeface="Times New Roman" panose="02020603050405020304" pitchFamily="18" charset="0"/>
                <a:cs typeface="Times New Roman" panose="02020603050405020304" pitchFamily="18" charset="0"/>
              </a:rPr>
              <a:t>cent. BC. - III-IV cent. </a:t>
            </a:r>
            <a:r>
              <a:rPr lang="en-US" dirty="0" smtClean="0">
                <a:solidFill>
                  <a:prstClr val="white"/>
                </a:solidFill>
                <a:latin typeface="Times New Roman" panose="02020603050405020304" pitchFamily="18" charset="0"/>
                <a:cs typeface="Times New Roman" panose="02020603050405020304" pitchFamily="18" charset="0"/>
              </a:rPr>
              <a:t>AD</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8855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686" y="-18587"/>
            <a:ext cx="9181372" cy="6895174"/>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6533" t="11413" r="8762" b="9050"/>
          <a:stretch/>
        </p:blipFill>
        <p:spPr>
          <a:xfrm rot="16200000">
            <a:off x="1709324" y="-837118"/>
            <a:ext cx="5689347" cy="7596845"/>
          </a:xfrm>
          <a:prstGeom prst="rect">
            <a:avLst/>
          </a:prstGeom>
        </p:spPr>
      </p:pic>
      <p:sp>
        <p:nvSpPr>
          <p:cNvPr id="5" name="Прямоугольник 4"/>
          <p:cNvSpPr/>
          <p:nvPr/>
        </p:nvSpPr>
        <p:spPr>
          <a:xfrm>
            <a:off x="863586" y="5920936"/>
            <a:ext cx="7488834" cy="646331"/>
          </a:xfrm>
          <a:prstGeom prst="rect">
            <a:avLst/>
          </a:prstGeom>
        </p:spPr>
        <p:txBody>
          <a:bodyPr wrap="square">
            <a:spAutoFit/>
          </a:bodyPr>
          <a:lstStyle/>
          <a:p>
            <a:pPr algn="ctr">
              <a:buClr>
                <a:srgbClr val="EEECE1"/>
              </a:buClr>
              <a:buSzPct val="70000"/>
            </a:pPr>
            <a:r>
              <a:rPr lang="en-US" dirty="0" smtClean="0">
                <a:solidFill>
                  <a:prstClr val="white"/>
                </a:solidFill>
                <a:latin typeface="Times New Roman" panose="02020603050405020304" pitchFamily="18" charset="0"/>
                <a:cs typeface="Times New Roman" panose="02020603050405020304" pitchFamily="18" charset="0"/>
              </a:rPr>
              <a:t>Fig. 16</a:t>
            </a:r>
            <a:r>
              <a:rPr lang="ru-RU" dirty="0" smtClean="0">
                <a:solidFill>
                  <a:prstClr val="white"/>
                </a:solidFill>
                <a:latin typeface="Times New Roman" panose="02020603050405020304" pitchFamily="18" charset="0"/>
                <a:cs typeface="Times New Roman" panose="02020603050405020304" pitchFamily="18" charset="0"/>
              </a:rPr>
              <a:t>.</a:t>
            </a:r>
            <a:r>
              <a:rPr lang="en-US" dirty="0" smtClean="0">
                <a:solidFill>
                  <a:prstClr val="white"/>
                </a:solidFill>
                <a:latin typeface="Times New Roman" panose="02020603050405020304" pitchFamily="18" charset="0"/>
                <a:cs typeface="Times New Roman" panose="02020603050405020304" pitchFamily="18" charset="0"/>
              </a:rPr>
              <a:t> </a:t>
            </a:r>
            <a:r>
              <a:rPr lang="en-US" dirty="0">
                <a:solidFill>
                  <a:prstClr val="white"/>
                </a:solidFill>
                <a:latin typeface="Times New Roman" panose="02020603050405020304" pitchFamily="18" charset="0"/>
                <a:cs typeface="Times New Roman" panose="02020603050405020304" pitchFamily="18" charset="0"/>
              </a:rPr>
              <a:t>Graphical analysis of the planning structure of defensive-residential complexes of the IV – X cent. </a:t>
            </a:r>
            <a:r>
              <a:rPr lang="en-US" dirty="0" smtClean="0">
                <a:solidFill>
                  <a:prstClr val="white"/>
                </a:solidFill>
                <a:latin typeface="Times New Roman" panose="02020603050405020304" pitchFamily="18" charset="0"/>
                <a:cs typeface="Times New Roman" panose="02020603050405020304" pitchFamily="18" charset="0"/>
              </a:rPr>
              <a:t>AD</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7547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686" y="-18587"/>
            <a:ext cx="9181372" cy="6895174"/>
          </a:xfrm>
          <a:prstGeom prst="rect">
            <a:avLst/>
          </a:prstGeom>
        </p:spPr>
      </p:pic>
      <p:sp>
        <p:nvSpPr>
          <p:cNvPr id="3" name="Прямоугольник 2"/>
          <p:cNvSpPr/>
          <p:nvPr/>
        </p:nvSpPr>
        <p:spPr>
          <a:xfrm>
            <a:off x="395536" y="214189"/>
            <a:ext cx="8352928" cy="1477328"/>
          </a:xfrm>
          <a:prstGeom prst="rect">
            <a:avLst/>
          </a:prstGeom>
        </p:spPr>
        <p:txBody>
          <a:bodyPr wrap="square">
            <a:spAutoFit/>
          </a:bodyPr>
          <a:lstStyle/>
          <a:p>
            <a:pPr algn="ctr">
              <a:buClr>
                <a:srgbClr val="EEECE1"/>
              </a:buClr>
              <a:buSzPct val="70000"/>
            </a:pPr>
            <a:r>
              <a:rPr lang="en-US" dirty="0" smtClean="0">
                <a:solidFill>
                  <a:prstClr val="white"/>
                </a:solidFill>
                <a:latin typeface="Times New Roman" panose="02020603050405020304" pitchFamily="18" charset="0"/>
                <a:cs typeface="Times New Roman" panose="02020603050405020304" pitchFamily="18" charset="0"/>
              </a:rPr>
              <a:t>THE </a:t>
            </a:r>
            <a:r>
              <a:rPr lang="en-US" dirty="0">
                <a:solidFill>
                  <a:prstClr val="white"/>
                </a:solidFill>
                <a:latin typeface="Times New Roman" panose="02020603050405020304" pitchFamily="18" charset="0"/>
                <a:cs typeface="Times New Roman" panose="02020603050405020304" pitchFamily="18" charset="0"/>
              </a:rPr>
              <a:t>ORIGINS OF ARCHITECTURAL TRADITION</a:t>
            </a:r>
          </a:p>
          <a:p>
            <a:pPr algn="ctr">
              <a:buClr>
                <a:srgbClr val="EEECE1"/>
              </a:buClr>
              <a:buSzPct val="70000"/>
            </a:pPr>
            <a:r>
              <a:rPr lang="en-US" dirty="0" smtClean="0">
                <a:solidFill>
                  <a:prstClr val="white"/>
                </a:solidFill>
                <a:latin typeface="Times New Roman" panose="02020603050405020304" pitchFamily="18" charset="0"/>
                <a:cs typeface="Times New Roman" panose="02020603050405020304" pitchFamily="18" charset="0"/>
              </a:rPr>
              <a:t>Fortified </a:t>
            </a:r>
            <a:r>
              <a:rPr lang="en-US" dirty="0">
                <a:solidFill>
                  <a:prstClr val="white"/>
                </a:solidFill>
                <a:latin typeface="Times New Roman" panose="02020603050405020304" pitchFamily="18" charset="0"/>
                <a:cs typeface="Times New Roman" panose="02020603050405020304" pitchFamily="18" charset="0"/>
              </a:rPr>
              <a:t>settlements with architecture similar to the defensive-residential complexes of the North of Western Siberia existed in the Bronze Age (XXX-XVII centuries BC) in the steppe zone of the Southern Urals. The distance between them is more than 1000 km</a:t>
            </a:r>
            <a:r>
              <a:rPr lang="en-US" dirty="0" smtClean="0">
                <a:solidFill>
                  <a:prstClr val="white"/>
                </a:solidFill>
                <a:latin typeface="Times New Roman" panose="02020603050405020304" pitchFamily="18" charset="0"/>
                <a:cs typeface="Times New Roman" panose="02020603050405020304" pitchFamily="18" charset="0"/>
              </a:rPr>
              <a:t>.</a:t>
            </a:r>
            <a:endParaRPr lang="ru-RU" dirty="0" smtClean="0">
              <a:solidFill>
                <a:prstClr val="white"/>
              </a:solidFill>
              <a:latin typeface="Times New Roman" panose="02020603050405020304" pitchFamily="18" charset="0"/>
              <a:cs typeface="Times New Roman" panose="02020603050405020304" pitchFamily="18" charset="0"/>
            </a:endParaRPr>
          </a:p>
          <a:p>
            <a:pPr algn="just">
              <a:buClr>
                <a:srgbClr val="EEECE1"/>
              </a:buClr>
              <a:buSzPct val="70000"/>
            </a:pPr>
            <a:endParaRPr lang="ru-RU" dirty="0" smtClean="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539552" y="1556792"/>
            <a:ext cx="7992888" cy="5355312"/>
          </a:xfrm>
          <a:prstGeom prst="rect">
            <a:avLst/>
          </a:prstGeom>
        </p:spPr>
        <p:txBody>
          <a:bodyPr wrap="square">
            <a:spAutoFit/>
          </a:bodyPr>
          <a:lstStyle/>
          <a:p>
            <a:pPr>
              <a:buClr>
                <a:srgbClr val="EEECE1"/>
              </a:buClr>
              <a:buSzPct val="70000"/>
            </a:pPr>
            <a:r>
              <a:rPr lang="en-US" dirty="0" smtClean="0">
                <a:solidFill>
                  <a:prstClr val="white"/>
                </a:solidFill>
                <a:latin typeface="Times New Roman" panose="02020603050405020304" pitchFamily="18" charset="0"/>
                <a:ea typeface="Times New Roman" panose="02020603050405020304" pitchFamily="18" charset="0"/>
              </a:rPr>
              <a:t>COMMON </a:t>
            </a:r>
            <a:r>
              <a:rPr lang="en-US" dirty="0">
                <a:solidFill>
                  <a:prstClr val="white"/>
                </a:solidFill>
                <a:latin typeface="Times New Roman" panose="02020603050405020304" pitchFamily="18" charset="0"/>
                <a:ea typeface="Times New Roman" panose="02020603050405020304" pitchFamily="18" charset="0"/>
              </a:rPr>
              <a:t>FEATURES:</a:t>
            </a:r>
          </a:p>
          <a:p>
            <a:pPr marL="285750" indent="-285750" algn="just">
              <a:buClr>
                <a:srgbClr val="EEECE1"/>
              </a:buClr>
              <a:buSzPct val="70000"/>
              <a:buFont typeface="Wingdings" panose="05000000000000000000" pitchFamily="2" charset="2"/>
              <a:buChar char="v"/>
            </a:pPr>
            <a:endParaRPr lang="en-US" dirty="0">
              <a:solidFill>
                <a:prstClr val="white"/>
              </a:solidFill>
              <a:latin typeface="Times New Roman" panose="02020603050405020304" pitchFamily="18" charset="0"/>
              <a:ea typeface="Times New Roman" panose="02020603050405020304" pitchFamily="18" charset="0"/>
            </a:endParaRPr>
          </a:p>
          <a:p>
            <a:pPr marL="285750" indent="-285750" algn="just">
              <a:buClr>
                <a:srgbClr val="EEECE1"/>
              </a:buClr>
              <a:buSzPct val="70000"/>
              <a:buFont typeface="Wingdings" panose="05000000000000000000" pitchFamily="2" charset="2"/>
              <a:buChar char="v"/>
            </a:pPr>
            <a:r>
              <a:rPr lang="en-US" dirty="0">
                <a:solidFill>
                  <a:prstClr val="white"/>
                </a:solidFill>
                <a:latin typeface="Times New Roman" panose="02020603050405020304" pitchFamily="18" charset="0"/>
                <a:ea typeface="Times New Roman" panose="02020603050405020304" pitchFamily="18" charset="0"/>
              </a:rPr>
              <a:t>Rectangular planning structure of the complex of buildings</a:t>
            </a:r>
          </a:p>
          <a:p>
            <a:pPr marL="285750" indent="-285750" algn="just">
              <a:buClr>
                <a:srgbClr val="EEECE1"/>
              </a:buClr>
              <a:buSzPct val="70000"/>
              <a:buFont typeface="Wingdings" panose="05000000000000000000" pitchFamily="2" charset="2"/>
              <a:buChar char="v"/>
            </a:pPr>
            <a:r>
              <a:rPr lang="en-US" dirty="0">
                <a:solidFill>
                  <a:prstClr val="white"/>
                </a:solidFill>
                <a:latin typeface="Times New Roman" panose="02020603050405020304" pitchFamily="18" charset="0"/>
                <a:ea typeface="Times New Roman" panose="02020603050405020304" pitchFamily="18" charset="0"/>
              </a:rPr>
              <a:t>The buildings are arranged in a row (2-3) along the streets symmetrically with the opposite ones</a:t>
            </a:r>
          </a:p>
          <a:p>
            <a:pPr marL="285750" indent="-285750" algn="just">
              <a:buClr>
                <a:srgbClr val="EEECE1"/>
              </a:buClr>
              <a:buSzPct val="70000"/>
              <a:buFont typeface="Wingdings" panose="05000000000000000000" pitchFamily="2" charset="2"/>
              <a:buChar char="v"/>
            </a:pPr>
            <a:r>
              <a:rPr lang="en-US" dirty="0">
                <a:solidFill>
                  <a:prstClr val="white"/>
                </a:solidFill>
                <a:latin typeface="Times New Roman" panose="02020603050405020304" pitchFamily="18" charset="0"/>
                <a:ea typeface="Times New Roman" panose="02020603050405020304" pitchFamily="18" charset="0"/>
              </a:rPr>
              <a:t>The defensive system of fortified settlements is formed along the complex of residential buildings and consists of walls (ramparts) and </a:t>
            </a:r>
            <a:r>
              <a:rPr lang="en-US" dirty="0" smtClean="0">
                <a:solidFill>
                  <a:prstClr val="white"/>
                </a:solidFill>
                <a:latin typeface="Times New Roman" panose="02020603050405020304" pitchFamily="18" charset="0"/>
                <a:ea typeface="Times New Roman" panose="02020603050405020304" pitchFamily="18" charset="0"/>
              </a:rPr>
              <a:t>ditches</a:t>
            </a:r>
          </a:p>
          <a:p>
            <a:pPr marL="285750" indent="-285750" algn="just">
              <a:buClr>
                <a:srgbClr val="EEECE1"/>
              </a:buClr>
              <a:buSzPct val="70000"/>
              <a:buFont typeface="Wingdings" panose="05000000000000000000" pitchFamily="2" charset="2"/>
              <a:buChar char="v"/>
            </a:pPr>
            <a:endParaRPr lang="en-US" dirty="0">
              <a:solidFill>
                <a:prstClr val="white"/>
              </a:solidFill>
              <a:latin typeface="Times New Roman" panose="02020603050405020304" pitchFamily="18" charset="0"/>
              <a:ea typeface="Times New Roman" panose="02020603050405020304" pitchFamily="18" charset="0"/>
            </a:endParaRPr>
          </a:p>
          <a:p>
            <a:pPr algn="just">
              <a:buClr>
                <a:srgbClr val="EEECE1"/>
              </a:buClr>
              <a:buSzPct val="70000"/>
            </a:pPr>
            <a:r>
              <a:rPr lang="en-US" dirty="0">
                <a:solidFill>
                  <a:prstClr val="white"/>
                </a:solidFill>
                <a:latin typeface="Times New Roman" panose="02020603050405020304" pitchFamily="18" charset="0"/>
                <a:ea typeface="Times New Roman" panose="02020603050405020304" pitchFamily="18" charset="0"/>
              </a:rPr>
              <a:t>DIFFERENCES:</a:t>
            </a:r>
          </a:p>
          <a:p>
            <a:pPr marL="285750" indent="-285750" algn="just">
              <a:buClr>
                <a:srgbClr val="EEECE1"/>
              </a:buClr>
              <a:buSzPct val="70000"/>
              <a:buFont typeface="Wingdings" panose="05000000000000000000" pitchFamily="2" charset="2"/>
              <a:buChar char="v"/>
            </a:pPr>
            <a:endParaRPr lang="en-US" dirty="0">
              <a:solidFill>
                <a:prstClr val="white"/>
              </a:solidFill>
              <a:latin typeface="Times New Roman" panose="02020603050405020304" pitchFamily="18" charset="0"/>
              <a:ea typeface="Times New Roman" panose="02020603050405020304" pitchFamily="18" charset="0"/>
            </a:endParaRPr>
          </a:p>
          <a:p>
            <a:pPr marL="285750" indent="-285750" algn="just">
              <a:buClr>
                <a:srgbClr val="EEECE1"/>
              </a:buClr>
              <a:buSzPct val="70000"/>
              <a:buFont typeface="Wingdings" panose="05000000000000000000" pitchFamily="2" charset="2"/>
              <a:buChar char="v"/>
            </a:pPr>
            <a:r>
              <a:rPr lang="en-US" dirty="0">
                <a:solidFill>
                  <a:prstClr val="white"/>
                </a:solidFill>
                <a:latin typeface="Times New Roman" panose="02020603050405020304" pitchFamily="18" charset="0"/>
                <a:ea typeface="Times New Roman" panose="02020603050405020304" pitchFamily="18" charset="0"/>
              </a:rPr>
              <a:t>The dimensions of the fortified settlements of the South Urals reach 180 x 200 m; the size of the defensive-residential complexes of the North of Western Siberia is no more than 50 x 100 m.</a:t>
            </a:r>
          </a:p>
          <a:p>
            <a:pPr marL="285750" indent="-285750" algn="just">
              <a:buClr>
                <a:srgbClr val="EEECE1"/>
              </a:buClr>
              <a:buSzPct val="70000"/>
              <a:buFont typeface="Wingdings" panose="05000000000000000000" pitchFamily="2" charset="2"/>
              <a:buChar char="v"/>
            </a:pPr>
            <a:r>
              <a:rPr lang="en-US" dirty="0">
                <a:solidFill>
                  <a:prstClr val="white"/>
                </a:solidFill>
                <a:latin typeface="Times New Roman" panose="02020603050405020304" pitchFamily="18" charset="0"/>
                <a:ea typeface="Times New Roman" panose="02020603050405020304" pitchFamily="18" charset="0"/>
              </a:rPr>
              <a:t>The number of residential buildings in the fortified settlements of the South Urals is 20 - 40, with dimensions from 10 x 5 to 20 x 10 m;</a:t>
            </a:r>
          </a:p>
          <a:p>
            <a:pPr marL="285750" indent="-285750" algn="just">
              <a:buClr>
                <a:srgbClr val="EEECE1"/>
              </a:buClr>
              <a:buSzPct val="70000"/>
              <a:buFont typeface="Wingdings" panose="05000000000000000000" pitchFamily="2" charset="2"/>
              <a:buChar char="v"/>
            </a:pPr>
            <a:r>
              <a:rPr lang="en-US" dirty="0">
                <a:solidFill>
                  <a:prstClr val="white"/>
                </a:solidFill>
                <a:latin typeface="Times New Roman" panose="02020603050405020304" pitchFamily="18" charset="0"/>
                <a:ea typeface="Times New Roman" panose="02020603050405020304" pitchFamily="18" charset="0"/>
              </a:rPr>
              <a:t>The number of residential buildings in defensive-residential complexes of the North of Western Siberia is no more than 30, with dimensions from 4 x 4 to 10 x 15 m</a:t>
            </a:r>
            <a:r>
              <a:rPr lang="en-US" dirty="0" smtClean="0">
                <a:solidFill>
                  <a:prstClr val="white"/>
                </a:solidFill>
                <a:latin typeface="Times New Roman" panose="02020603050405020304" pitchFamily="18" charset="0"/>
                <a:ea typeface="Times New Roman" panose="02020603050405020304" pitchFamily="18" charset="0"/>
              </a:rPr>
              <a:t>.</a:t>
            </a:r>
            <a:endParaRPr lang="ru-RU" dirty="0" smtClean="0">
              <a:latin typeface="Times New Roman" panose="02020603050405020304" pitchFamily="18" charset="0"/>
              <a:cs typeface="Times New Roman" panose="02020603050405020304" pitchFamily="18" charset="0"/>
            </a:endParaRPr>
          </a:p>
          <a:p>
            <a:pPr marL="285750" indent="-285750" algn="just">
              <a:buClr>
                <a:srgbClr val="EEECE1"/>
              </a:buClr>
              <a:buSzPct val="70000"/>
              <a:buFont typeface="Wingdings" panose="05000000000000000000" pitchFamily="2" charset="2"/>
              <a:buChar char="v"/>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4556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686" y="-18587"/>
            <a:ext cx="9181372" cy="6895174"/>
          </a:xfrm>
          <a:prstGeom prst="rect">
            <a:avLst/>
          </a:prstGeom>
        </p:spPr>
      </p:pic>
      <p:sp>
        <p:nvSpPr>
          <p:cNvPr id="3" name="Прямоугольник 2"/>
          <p:cNvSpPr/>
          <p:nvPr/>
        </p:nvSpPr>
        <p:spPr>
          <a:xfrm>
            <a:off x="323527" y="44624"/>
            <a:ext cx="8496945" cy="5709255"/>
          </a:xfrm>
          <a:prstGeom prst="rect">
            <a:avLst/>
          </a:prstGeom>
        </p:spPr>
        <p:txBody>
          <a:bodyPr wrap="square">
            <a:spAutoFit/>
          </a:bodyPr>
          <a:lstStyle/>
          <a:p>
            <a:pPr lvl="0" algn="ctr">
              <a:buClr>
                <a:srgbClr val="EEECE1"/>
              </a:buClr>
              <a:buSzPct val="70000"/>
            </a:pPr>
            <a:r>
              <a:rPr lang="en-US" sz="1700" dirty="0">
                <a:latin typeface="Times New Roman" panose="02020603050405020304" pitchFamily="18" charset="0"/>
                <a:ea typeface="Times New Roman" panose="02020603050405020304" pitchFamily="18" charset="0"/>
              </a:rPr>
              <a:t>CONCLUSIONS</a:t>
            </a:r>
          </a:p>
          <a:p>
            <a:pPr lvl="0" algn="ctr">
              <a:buClr>
                <a:srgbClr val="EEECE1"/>
              </a:buClr>
              <a:buSzPct val="70000"/>
            </a:pPr>
            <a:endParaRPr lang="en-US" sz="1700" dirty="0">
              <a:latin typeface="Times New Roman" panose="02020603050405020304" pitchFamily="18" charset="0"/>
              <a:ea typeface="Times New Roman" panose="02020603050405020304" pitchFamily="18" charset="0"/>
            </a:endParaRPr>
          </a:p>
          <a:p>
            <a:pPr lvl="0" algn="ctr">
              <a:buClr>
                <a:srgbClr val="EEECE1"/>
              </a:buClr>
              <a:buSzPct val="70000"/>
            </a:pPr>
            <a:r>
              <a:rPr lang="en-US" sz="1700" dirty="0">
                <a:latin typeface="Times New Roman" panose="02020603050405020304" pitchFamily="18" charset="0"/>
                <a:ea typeface="Times New Roman" panose="02020603050405020304" pitchFamily="18" charset="0"/>
              </a:rPr>
              <a:t>75% of the defensive-residential complexes of the </a:t>
            </a:r>
            <a:r>
              <a:rPr lang="en-US" sz="1700" dirty="0" err="1">
                <a:latin typeface="Times New Roman" panose="02020603050405020304" pitchFamily="18" charset="0"/>
                <a:ea typeface="Times New Roman" panose="02020603050405020304" pitchFamily="18" charset="0"/>
              </a:rPr>
              <a:t>Sorovskiye</a:t>
            </a:r>
            <a:r>
              <a:rPr lang="en-US" sz="1700" dirty="0">
                <a:latin typeface="Times New Roman" panose="02020603050405020304" pitchFamily="18" charset="0"/>
                <a:ea typeface="Times New Roman" panose="02020603050405020304" pitchFamily="18" charset="0"/>
              </a:rPr>
              <a:t> Lakes belong to a rectangular planning system with the rows of buildings along the main longitudinal axes (streets). They are similar to the rectangular fortified settlements of the Southern Ural.</a:t>
            </a:r>
          </a:p>
          <a:p>
            <a:pPr lvl="0" algn="ctr">
              <a:buClr>
                <a:srgbClr val="EEECE1"/>
              </a:buClr>
              <a:buSzPct val="70000"/>
            </a:pPr>
            <a:endParaRPr lang="en-US" sz="1700" dirty="0">
              <a:latin typeface="Times New Roman" panose="02020603050405020304" pitchFamily="18" charset="0"/>
              <a:ea typeface="Times New Roman" panose="02020603050405020304" pitchFamily="18" charset="0"/>
            </a:endParaRPr>
          </a:p>
          <a:p>
            <a:pPr lvl="0" algn="ctr">
              <a:buClr>
                <a:srgbClr val="EEECE1"/>
              </a:buClr>
              <a:buSzPct val="70000"/>
            </a:pPr>
            <a:r>
              <a:rPr lang="en-US" sz="1700" dirty="0">
                <a:latin typeface="Times New Roman" panose="02020603050405020304" pitchFamily="18" charset="0"/>
                <a:ea typeface="Times New Roman" panose="02020603050405020304" pitchFamily="18" charset="0"/>
              </a:rPr>
              <a:t>The principles for the planning of fortified settlements of the VIII-VII centuries BC - XII century AD territory of the North of Western Siberia and fortified settlements of the Bronze Age in the steppe zone of the Southern Ural are similar.</a:t>
            </a:r>
          </a:p>
          <a:p>
            <a:pPr lvl="0" algn="ctr">
              <a:buClr>
                <a:srgbClr val="EEECE1"/>
              </a:buClr>
              <a:buSzPct val="70000"/>
            </a:pPr>
            <a:endParaRPr lang="en-US" sz="1700" dirty="0">
              <a:latin typeface="Times New Roman" panose="02020603050405020304" pitchFamily="18" charset="0"/>
              <a:ea typeface="Times New Roman" panose="02020603050405020304" pitchFamily="18" charset="0"/>
            </a:endParaRPr>
          </a:p>
          <a:p>
            <a:pPr lvl="0" algn="ctr">
              <a:buClr>
                <a:srgbClr val="EEECE1"/>
              </a:buClr>
              <a:buSzPct val="70000"/>
            </a:pPr>
            <a:r>
              <a:rPr lang="en-US" sz="1700" dirty="0">
                <a:latin typeface="Times New Roman" panose="02020603050405020304" pitchFamily="18" charset="0"/>
                <a:ea typeface="Times New Roman" panose="02020603050405020304" pitchFamily="18" charset="0"/>
              </a:rPr>
              <a:t>The architectural tradition was brought to the territory of the North of Western Siberia by farmers of the South Ural steppes at the end of the Bronze Age.</a:t>
            </a:r>
          </a:p>
          <a:p>
            <a:pPr lvl="0" algn="ctr">
              <a:buClr>
                <a:srgbClr val="EEECE1"/>
              </a:buClr>
              <a:buSzPct val="70000"/>
            </a:pPr>
            <a:endParaRPr lang="en-US" sz="1700" dirty="0">
              <a:latin typeface="Times New Roman" panose="02020603050405020304" pitchFamily="18" charset="0"/>
              <a:ea typeface="Times New Roman" panose="02020603050405020304" pitchFamily="18" charset="0"/>
            </a:endParaRPr>
          </a:p>
          <a:p>
            <a:pPr lvl="0" algn="ctr">
              <a:buClr>
                <a:srgbClr val="EEECE1"/>
              </a:buClr>
              <a:buSzPct val="70000"/>
            </a:pPr>
            <a:r>
              <a:rPr lang="en-US" sz="1700" dirty="0">
                <a:latin typeface="Times New Roman" panose="02020603050405020304" pitchFamily="18" charset="0"/>
                <a:ea typeface="Times New Roman" panose="02020603050405020304" pitchFamily="18" charset="0"/>
              </a:rPr>
              <a:t>The tendency to reduce the size of defensive-residential complexes on the territory of the North of Western Siberia is caused with climatic conditions.</a:t>
            </a:r>
          </a:p>
          <a:p>
            <a:pPr lvl="0" algn="ctr">
              <a:buClr>
                <a:srgbClr val="EEECE1"/>
              </a:buClr>
              <a:buSzPct val="70000"/>
            </a:pPr>
            <a:endParaRPr lang="en-US" sz="1700" dirty="0">
              <a:latin typeface="Times New Roman" panose="02020603050405020304" pitchFamily="18" charset="0"/>
              <a:ea typeface="Times New Roman" panose="02020603050405020304" pitchFamily="18" charset="0"/>
            </a:endParaRPr>
          </a:p>
          <a:p>
            <a:pPr lvl="0" algn="ctr">
              <a:buClr>
                <a:srgbClr val="EEECE1"/>
              </a:buClr>
              <a:buSzPct val="70000"/>
            </a:pPr>
            <a:r>
              <a:rPr lang="en-US" sz="1700" dirty="0">
                <a:latin typeface="Times New Roman" panose="02020603050405020304" pitchFamily="18" charset="0"/>
                <a:ea typeface="Times New Roman" panose="02020603050405020304" pitchFamily="18" charset="0"/>
              </a:rPr>
              <a:t>The tendency to reduce the number of family-clan communities in the North of Western Siberia is connected with the transformation of the economy system.</a:t>
            </a:r>
          </a:p>
          <a:p>
            <a:pPr lvl="0" algn="ctr">
              <a:buClr>
                <a:srgbClr val="EEECE1"/>
              </a:buClr>
              <a:buSzPct val="70000"/>
            </a:pPr>
            <a:endParaRPr lang="en-US" sz="1700" dirty="0">
              <a:latin typeface="Times New Roman" panose="02020603050405020304" pitchFamily="18" charset="0"/>
              <a:ea typeface="Times New Roman" panose="02020603050405020304" pitchFamily="18" charset="0"/>
            </a:endParaRPr>
          </a:p>
          <a:p>
            <a:pPr lvl="0" algn="ctr">
              <a:buClr>
                <a:srgbClr val="EEECE1"/>
              </a:buClr>
              <a:buSzPct val="70000"/>
            </a:pPr>
            <a:r>
              <a:rPr lang="en-US" sz="1700" dirty="0">
                <a:latin typeface="Times New Roman" panose="02020603050405020304" pitchFamily="18" charset="0"/>
                <a:ea typeface="Times New Roman" panose="02020603050405020304" pitchFamily="18" charset="0"/>
              </a:rPr>
              <a:t>The planning structure and architecture of defensive-residential complexes is one of the signs of a gradual transformation of the culture of farmer-pastoralists into a culture of hunter-gatherers.</a:t>
            </a:r>
          </a:p>
          <a:p>
            <a:pPr lvl="0" algn="just">
              <a:buClr>
                <a:srgbClr val="EEECE1"/>
              </a:buClr>
              <a:buSzPct val="70000"/>
            </a:pPr>
            <a:endParaRPr lang="ru-RU" sz="8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7975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686" y="-18587"/>
            <a:ext cx="9181372" cy="6895174"/>
          </a:xfrm>
          <a:prstGeom prst="rect">
            <a:avLst/>
          </a:prstGeom>
        </p:spPr>
      </p:pic>
      <p:sp>
        <p:nvSpPr>
          <p:cNvPr id="4" name="Прямоугольник 3"/>
          <p:cNvSpPr/>
          <p:nvPr/>
        </p:nvSpPr>
        <p:spPr>
          <a:xfrm>
            <a:off x="83071" y="5565620"/>
            <a:ext cx="9049419" cy="1323439"/>
          </a:xfrm>
          <a:prstGeom prst="rect">
            <a:avLst/>
          </a:prstGeom>
        </p:spPr>
        <p:txBody>
          <a:bodyPr wrap="square">
            <a:spAutoFit/>
          </a:bodyPr>
          <a:lstStyle/>
          <a:p>
            <a:pPr lvl="0" algn="just">
              <a:buClr>
                <a:srgbClr val="EEECE1"/>
              </a:buClr>
              <a:buSzPct val="70000"/>
            </a:pPr>
            <a:r>
              <a:rPr lang="en-US" sz="1600" dirty="0" smtClean="0">
                <a:solidFill>
                  <a:prstClr val="white"/>
                </a:solidFill>
                <a:latin typeface="Times New Roman" panose="02020603050405020304" pitchFamily="18" charset="0"/>
                <a:cs typeface="Times New Roman" panose="02020603050405020304" pitchFamily="18" charset="0"/>
              </a:rPr>
              <a:t>In </a:t>
            </a:r>
            <a:r>
              <a:rPr lang="en-US" sz="1600" dirty="0">
                <a:solidFill>
                  <a:prstClr val="white"/>
                </a:solidFill>
                <a:latin typeface="Times New Roman" panose="02020603050405020304" pitchFamily="18" charset="0"/>
                <a:cs typeface="Times New Roman" panose="02020603050405020304" pitchFamily="18" charset="0"/>
              </a:rPr>
              <a:t>the far north of Asia, on the territory of the tundra zone of the middle Yamal, there is a defensive-residential complex of the Nakhodka Bay (XI-XIV centuries). The cultural layer of the site is frozen. There are well preserved wooden remains. Having studied the construction of the site, we get a unique opportunity to recreate the architecture of the defensive-residential complexes of the North of Western Siberia with </a:t>
            </a:r>
            <a:r>
              <a:rPr lang="en-US" sz="1600" dirty="0" smtClean="0">
                <a:solidFill>
                  <a:prstClr val="white"/>
                </a:solidFill>
                <a:latin typeface="Times New Roman" panose="02020603050405020304" pitchFamily="18" charset="0"/>
                <a:cs typeface="Times New Roman" panose="02020603050405020304" pitchFamily="18" charset="0"/>
              </a:rPr>
              <a:t>worse </a:t>
            </a:r>
            <a:r>
              <a:rPr lang="en-US" sz="1600" dirty="0">
                <a:solidFill>
                  <a:prstClr val="white"/>
                </a:solidFill>
                <a:latin typeface="Times New Roman" panose="02020603050405020304" pitchFamily="18" charset="0"/>
                <a:cs typeface="Times New Roman" panose="02020603050405020304" pitchFamily="18" charset="0"/>
              </a:rPr>
              <a:t>preservation.</a:t>
            </a:r>
            <a:endParaRPr lang="ru-RU" sz="1600" dirty="0">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5862809" y="4922722"/>
            <a:ext cx="3173688" cy="6665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11367" t="11151" r="8395" b="52100"/>
          <a:stretch/>
        </p:blipFill>
        <p:spPr>
          <a:xfrm rot="5400000">
            <a:off x="5001380" y="978061"/>
            <a:ext cx="4896546" cy="3173687"/>
          </a:xfrm>
          <a:prstGeom prst="rect">
            <a:avLst/>
          </a:prstGeom>
        </p:spPr>
      </p:pic>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l="2331" t="22946" r="2553" b="26138"/>
          <a:stretch/>
        </p:blipFill>
        <p:spPr>
          <a:xfrm>
            <a:off x="101042" y="121041"/>
            <a:ext cx="5642039" cy="2016223"/>
          </a:xfrm>
          <a:prstGeom prst="rect">
            <a:avLst/>
          </a:prstGeom>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l="3945" t="10585" b="3388"/>
          <a:stretch/>
        </p:blipFill>
        <p:spPr>
          <a:xfrm>
            <a:off x="94581" y="2220591"/>
            <a:ext cx="5642039" cy="3368649"/>
          </a:xfrm>
          <a:prstGeom prst="rect">
            <a:avLst/>
          </a:prstGeom>
        </p:spPr>
      </p:pic>
      <p:sp>
        <p:nvSpPr>
          <p:cNvPr id="8" name="Прямоугольник 7"/>
          <p:cNvSpPr/>
          <p:nvPr/>
        </p:nvSpPr>
        <p:spPr>
          <a:xfrm>
            <a:off x="6153508" y="4825230"/>
            <a:ext cx="2592289" cy="646331"/>
          </a:xfrm>
          <a:prstGeom prst="rect">
            <a:avLst/>
          </a:prstGeom>
        </p:spPr>
        <p:txBody>
          <a:bodyPr wrap="square">
            <a:spAutoFit/>
          </a:bodyPr>
          <a:lstStyle/>
          <a:p>
            <a:pPr lvl="0" algn="ctr">
              <a:buClr>
                <a:srgbClr val="EEECE1"/>
              </a:buClr>
              <a:buSzPct val="70000"/>
            </a:pPr>
            <a:r>
              <a:rPr lang="ru-RU" dirty="0" smtClean="0">
                <a:solidFill>
                  <a:schemeClr val="bg2">
                    <a:lumMod val="75000"/>
                  </a:schemeClr>
                </a:solidFill>
                <a:latin typeface="Times New Roman" panose="02020603050405020304" pitchFamily="18" charset="0"/>
                <a:cs typeface="Times New Roman" panose="02020603050405020304" pitchFamily="18" charset="0"/>
              </a:rPr>
              <a:t>Оборонительно-жилой комплекс Бухта Находка</a:t>
            </a:r>
            <a:endParaRPr lang="ru-RU" dirty="0">
              <a:solidFill>
                <a:schemeClr val="bg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8044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686" y="-18587"/>
            <a:ext cx="9181372" cy="6895174"/>
          </a:xfrm>
          <a:prstGeom prst="rect">
            <a:avLst/>
          </a:prstGeom>
        </p:spPr>
      </p:pic>
      <p:sp>
        <p:nvSpPr>
          <p:cNvPr id="3" name="Прямоугольник 2"/>
          <p:cNvSpPr/>
          <p:nvPr/>
        </p:nvSpPr>
        <p:spPr>
          <a:xfrm>
            <a:off x="323527" y="1268760"/>
            <a:ext cx="8496945" cy="4832092"/>
          </a:xfrm>
          <a:prstGeom prst="rect">
            <a:avLst/>
          </a:prstGeom>
        </p:spPr>
        <p:txBody>
          <a:bodyPr wrap="square">
            <a:spAutoFit/>
          </a:bodyPr>
          <a:lstStyle/>
          <a:p>
            <a:pPr lvl="0" algn="ctr">
              <a:buClr>
                <a:srgbClr val="EEECE1"/>
              </a:buClr>
              <a:buSzPct val="70000"/>
            </a:pPr>
            <a:r>
              <a:rPr lang="en-US" sz="2400" dirty="0" smtClean="0">
                <a:solidFill>
                  <a:prstClr val="white"/>
                </a:solidFill>
                <a:latin typeface="Times New Roman" panose="02020603050405020304" pitchFamily="18" charset="0"/>
                <a:cs typeface="Times New Roman" panose="02020603050405020304" pitchFamily="18" charset="0"/>
              </a:rPr>
              <a:t>The </a:t>
            </a:r>
            <a:r>
              <a:rPr lang="en-US" sz="2400" dirty="0">
                <a:solidFill>
                  <a:prstClr val="white"/>
                </a:solidFill>
                <a:latin typeface="Times New Roman" panose="02020603050405020304" pitchFamily="18" charset="0"/>
                <a:cs typeface="Times New Roman" panose="02020603050405020304" pitchFamily="18" charset="0"/>
              </a:rPr>
              <a:t>architectural tradition of the </a:t>
            </a:r>
            <a:r>
              <a:rPr lang="en-US" sz="2400" dirty="0" smtClean="0">
                <a:solidFill>
                  <a:prstClr val="white"/>
                </a:solidFill>
                <a:latin typeface="Times New Roman" panose="02020603050405020304" pitchFamily="18" charset="0"/>
                <a:cs typeface="Times New Roman" panose="02020603050405020304" pitchFamily="18" charset="0"/>
              </a:rPr>
              <a:t>defensive-residential </a:t>
            </a:r>
            <a:r>
              <a:rPr lang="en-US" sz="2400" dirty="0">
                <a:solidFill>
                  <a:prstClr val="white"/>
                </a:solidFill>
                <a:latin typeface="Times New Roman" panose="02020603050405020304" pitchFamily="18" charset="0"/>
                <a:cs typeface="Times New Roman" panose="02020603050405020304" pitchFamily="18" charset="0"/>
              </a:rPr>
              <a:t>complexes </a:t>
            </a:r>
            <a:r>
              <a:rPr lang="en-US" sz="2400" dirty="0" smtClean="0">
                <a:solidFill>
                  <a:prstClr val="white"/>
                </a:solidFill>
                <a:latin typeface="Times New Roman" panose="02020603050405020304" pitchFamily="18" charset="0"/>
                <a:cs typeface="Times New Roman" panose="02020603050405020304" pitchFamily="18" charset="0"/>
              </a:rPr>
              <a:t>existed until </a:t>
            </a:r>
            <a:r>
              <a:rPr lang="en-US" sz="2400" dirty="0">
                <a:solidFill>
                  <a:prstClr val="white"/>
                </a:solidFill>
                <a:latin typeface="Times New Roman" panose="02020603050405020304" pitchFamily="18" charset="0"/>
                <a:cs typeface="Times New Roman" panose="02020603050405020304" pitchFamily="18" charset="0"/>
              </a:rPr>
              <a:t>the XIII - XV </a:t>
            </a:r>
            <a:r>
              <a:rPr lang="en-US" sz="2400" dirty="0" smtClean="0">
                <a:solidFill>
                  <a:prstClr val="white"/>
                </a:solidFill>
                <a:latin typeface="Times New Roman" panose="02020603050405020304" pitchFamily="18" charset="0"/>
                <a:cs typeface="Times New Roman" panose="02020603050405020304" pitchFamily="18" charset="0"/>
              </a:rPr>
              <a:t>centuries </a:t>
            </a:r>
            <a:r>
              <a:rPr lang="en-US" sz="2400" dirty="0">
                <a:solidFill>
                  <a:prstClr val="white"/>
                </a:solidFill>
                <a:latin typeface="Times New Roman" panose="02020603050405020304" pitchFamily="18" charset="0"/>
                <a:cs typeface="Times New Roman" panose="02020603050405020304" pitchFamily="18" charset="0"/>
              </a:rPr>
              <a:t>and </a:t>
            </a:r>
            <a:r>
              <a:rPr lang="en-US" sz="2400" dirty="0" smtClean="0">
                <a:solidFill>
                  <a:prstClr val="white"/>
                </a:solidFill>
                <a:latin typeface="Times New Roman" panose="02020603050405020304" pitchFamily="18" charset="0"/>
                <a:cs typeface="Times New Roman" panose="02020603050405020304" pitchFamily="18" charset="0"/>
              </a:rPr>
              <a:t>was typical up </a:t>
            </a:r>
            <a:r>
              <a:rPr lang="en-US" sz="2400" dirty="0">
                <a:solidFill>
                  <a:prstClr val="white"/>
                </a:solidFill>
                <a:latin typeface="Times New Roman" panose="02020603050405020304" pitchFamily="18" charset="0"/>
                <a:cs typeface="Times New Roman" panose="02020603050405020304" pitchFamily="18" charset="0"/>
              </a:rPr>
              <a:t>to the tundra zone of the middle Yamal. T</a:t>
            </a:r>
            <a:r>
              <a:rPr lang="en-US" sz="2400" dirty="0" smtClean="0">
                <a:solidFill>
                  <a:prstClr val="white"/>
                </a:solidFill>
                <a:latin typeface="Times New Roman" panose="02020603050405020304" pitchFamily="18" charset="0"/>
                <a:cs typeface="Times New Roman" panose="02020603050405020304" pitchFamily="18" charset="0"/>
              </a:rPr>
              <a:t>here </a:t>
            </a:r>
            <a:r>
              <a:rPr lang="en-US" sz="2400" dirty="0">
                <a:solidFill>
                  <a:prstClr val="white"/>
                </a:solidFill>
                <a:latin typeface="Times New Roman" panose="02020603050405020304" pitchFamily="18" charset="0"/>
                <a:cs typeface="Times New Roman" panose="02020603050405020304" pitchFamily="18" charset="0"/>
              </a:rPr>
              <a:t>are </a:t>
            </a:r>
            <a:r>
              <a:rPr lang="en-US" sz="2400" dirty="0" smtClean="0">
                <a:solidFill>
                  <a:prstClr val="white"/>
                </a:solidFill>
                <a:latin typeface="Times New Roman" panose="02020603050405020304" pitchFamily="18" charset="0"/>
                <a:cs typeface="Times New Roman" panose="02020603050405020304" pitchFamily="18" charset="0"/>
              </a:rPr>
              <a:t>archaeological sites with </a:t>
            </a:r>
            <a:r>
              <a:rPr lang="en-US" sz="2400" dirty="0">
                <a:solidFill>
                  <a:prstClr val="white"/>
                </a:solidFill>
                <a:latin typeface="Times New Roman" panose="02020603050405020304" pitchFamily="18" charset="0"/>
                <a:cs typeface="Times New Roman" panose="02020603050405020304" pitchFamily="18" charset="0"/>
              </a:rPr>
              <a:t>a frozen cultural layer and good preservation </a:t>
            </a:r>
            <a:r>
              <a:rPr lang="en-US" sz="2400" dirty="0" smtClean="0">
                <a:solidFill>
                  <a:prstClr val="white"/>
                </a:solidFill>
                <a:latin typeface="Times New Roman" panose="02020603050405020304" pitchFamily="18" charset="0"/>
                <a:cs typeface="Times New Roman" panose="02020603050405020304" pitchFamily="18" charset="0"/>
              </a:rPr>
              <a:t>of constructions. </a:t>
            </a:r>
            <a:r>
              <a:rPr lang="en-US" sz="2400" dirty="0">
                <a:solidFill>
                  <a:prstClr val="white"/>
                </a:solidFill>
                <a:latin typeface="Times New Roman" panose="02020603050405020304" pitchFamily="18" charset="0"/>
                <a:cs typeface="Times New Roman" panose="02020603050405020304" pitchFamily="18" charset="0"/>
              </a:rPr>
              <a:t>Their </a:t>
            </a:r>
            <a:r>
              <a:rPr lang="en-US" sz="2400" dirty="0" smtClean="0">
                <a:solidFill>
                  <a:prstClr val="white"/>
                </a:solidFill>
                <a:latin typeface="Times New Roman" panose="02020603050405020304" pitchFamily="18" charset="0"/>
                <a:cs typeface="Times New Roman" panose="02020603050405020304" pitchFamily="18" charset="0"/>
              </a:rPr>
              <a:t>investigation helps to restore architectural </a:t>
            </a:r>
            <a:r>
              <a:rPr lang="en-US" sz="2400" dirty="0">
                <a:solidFill>
                  <a:prstClr val="white"/>
                </a:solidFill>
                <a:latin typeface="Times New Roman" panose="02020603050405020304" pitchFamily="18" charset="0"/>
                <a:cs typeface="Times New Roman" panose="02020603050405020304" pitchFamily="18" charset="0"/>
              </a:rPr>
              <a:t>traditions.</a:t>
            </a:r>
          </a:p>
          <a:p>
            <a:pPr lvl="0" algn="ctr">
              <a:buClr>
                <a:srgbClr val="EEECE1"/>
              </a:buClr>
              <a:buSzPct val="70000"/>
            </a:pPr>
            <a:endParaRPr lang="en-US" sz="2400" dirty="0">
              <a:solidFill>
                <a:prstClr val="white"/>
              </a:solidFill>
              <a:latin typeface="Times New Roman" panose="02020603050405020304" pitchFamily="18" charset="0"/>
              <a:cs typeface="Times New Roman" panose="02020603050405020304" pitchFamily="18" charset="0"/>
            </a:endParaRPr>
          </a:p>
          <a:p>
            <a:pPr lvl="0" algn="ctr">
              <a:buClr>
                <a:srgbClr val="EEECE1"/>
              </a:buClr>
              <a:buSzPct val="70000"/>
            </a:pPr>
            <a:r>
              <a:rPr lang="en-US" sz="2400" dirty="0">
                <a:solidFill>
                  <a:prstClr val="white"/>
                </a:solidFill>
                <a:latin typeface="Times New Roman" panose="02020603050405020304" pitchFamily="18" charset="0"/>
                <a:cs typeface="Times New Roman" panose="02020603050405020304" pitchFamily="18" charset="0"/>
              </a:rPr>
              <a:t>   </a:t>
            </a:r>
            <a:r>
              <a:rPr lang="en-US" sz="2400" dirty="0" smtClean="0">
                <a:solidFill>
                  <a:prstClr val="white"/>
                </a:solidFill>
                <a:latin typeface="Times New Roman" panose="02020603050405020304" pitchFamily="18" charset="0"/>
                <a:cs typeface="Times New Roman" panose="02020603050405020304" pitchFamily="18" charset="0"/>
              </a:rPr>
              <a:t>The study </a:t>
            </a:r>
            <a:r>
              <a:rPr lang="en-US" sz="2400" dirty="0">
                <a:solidFill>
                  <a:prstClr val="white"/>
                </a:solidFill>
                <a:latin typeface="Times New Roman" panose="02020603050405020304" pitchFamily="18" charset="0"/>
                <a:cs typeface="Times New Roman" panose="02020603050405020304" pitchFamily="18" charset="0"/>
              </a:rPr>
              <a:t>of the traditions of the construction of defensive-residential complexes allows us to </a:t>
            </a:r>
            <a:r>
              <a:rPr lang="en-US" sz="2400" dirty="0" smtClean="0">
                <a:solidFill>
                  <a:prstClr val="white"/>
                </a:solidFill>
                <a:latin typeface="Times New Roman" panose="02020603050405020304" pitchFamily="18" charset="0"/>
                <a:cs typeface="Times New Roman" panose="02020603050405020304" pitchFamily="18" charset="0"/>
              </a:rPr>
              <a:t>understand aspects </a:t>
            </a:r>
            <a:r>
              <a:rPr lang="en-US" sz="2400" dirty="0">
                <a:solidFill>
                  <a:prstClr val="white"/>
                </a:solidFill>
                <a:latin typeface="Times New Roman" panose="02020603050405020304" pitchFamily="18" charset="0"/>
                <a:cs typeface="Times New Roman" panose="02020603050405020304" pitchFamily="18" charset="0"/>
              </a:rPr>
              <a:t>of the social structure and the </a:t>
            </a:r>
            <a:r>
              <a:rPr lang="en-US" sz="2400" dirty="0" smtClean="0">
                <a:solidFill>
                  <a:prstClr val="white"/>
                </a:solidFill>
                <a:latin typeface="Times New Roman" panose="02020603050405020304" pitchFamily="18" charset="0"/>
                <a:cs typeface="Times New Roman" panose="02020603050405020304" pitchFamily="18" charset="0"/>
              </a:rPr>
              <a:t>economy of the ancient society, </a:t>
            </a:r>
            <a:r>
              <a:rPr lang="en-US" sz="2400" dirty="0">
                <a:solidFill>
                  <a:prstClr val="white"/>
                </a:solidFill>
                <a:latin typeface="Times New Roman" panose="02020603050405020304" pitchFamily="18" charset="0"/>
                <a:cs typeface="Times New Roman" panose="02020603050405020304" pitchFamily="18" charset="0"/>
              </a:rPr>
              <a:t>using methods of engineering </a:t>
            </a:r>
            <a:r>
              <a:rPr lang="en-US" sz="2400" dirty="0" smtClean="0">
                <a:solidFill>
                  <a:prstClr val="white"/>
                </a:solidFill>
                <a:latin typeface="Times New Roman" panose="02020603050405020304" pitchFamily="18" charset="0"/>
                <a:cs typeface="Times New Roman" panose="02020603050405020304" pitchFamily="18" charset="0"/>
              </a:rPr>
              <a:t>in historical </a:t>
            </a:r>
            <a:r>
              <a:rPr lang="en-US" sz="2400" dirty="0">
                <a:solidFill>
                  <a:prstClr val="white"/>
                </a:solidFill>
                <a:latin typeface="Times New Roman" panose="02020603050405020304" pitchFamily="18" charset="0"/>
                <a:cs typeface="Times New Roman" panose="02020603050405020304" pitchFamily="18" charset="0"/>
              </a:rPr>
              <a:t>and architectural studies without the </a:t>
            </a:r>
            <a:r>
              <a:rPr lang="en-US" sz="2400" dirty="0" smtClean="0">
                <a:solidFill>
                  <a:prstClr val="white"/>
                </a:solidFill>
                <a:latin typeface="Times New Roman" panose="02020603050405020304" pitchFamily="18" charset="0"/>
                <a:cs typeface="Times New Roman" panose="02020603050405020304" pitchFamily="18" charset="0"/>
              </a:rPr>
              <a:t>archaeological </a:t>
            </a:r>
            <a:r>
              <a:rPr lang="en-US" sz="2400" dirty="0">
                <a:solidFill>
                  <a:prstClr val="white"/>
                </a:solidFill>
                <a:latin typeface="Times New Roman" panose="02020603050405020304" pitchFamily="18" charset="0"/>
                <a:cs typeface="Times New Roman" panose="02020603050405020304" pitchFamily="18" charset="0"/>
              </a:rPr>
              <a:t>excavations.</a:t>
            </a:r>
          </a:p>
          <a:p>
            <a:pPr lvl="0" algn="ctr">
              <a:buClr>
                <a:srgbClr val="EEECE1"/>
              </a:buClr>
              <a:buSzPct val="70000"/>
            </a:pPr>
            <a:endParaRPr lang="ru-RU" sz="2400" dirty="0" smtClean="0">
              <a:solidFill>
                <a:prstClr val="white"/>
              </a:solidFill>
              <a:latin typeface="Times New Roman" panose="02020603050405020304" pitchFamily="18" charset="0"/>
              <a:cs typeface="Times New Roman" panose="02020603050405020304" pitchFamily="18" charset="0"/>
            </a:endParaRPr>
          </a:p>
          <a:p>
            <a:pPr lvl="0" algn="just">
              <a:buClr>
                <a:srgbClr val="EEECE1"/>
              </a:buClr>
              <a:buSzPct val="70000"/>
            </a:pPr>
            <a:r>
              <a:rPr lang="ru-RU" sz="2000" dirty="0" smtClean="0">
                <a:solidFill>
                  <a:prstClr val="white"/>
                </a:solidFill>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2641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686" y="-18587"/>
            <a:ext cx="9181372" cy="6895174"/>
          </a:xfrm>
          <a:prstGeom prst="rect">
            <a:avLst/>
          </a:prstGeom>
        </p:spPr>
      </p:pic>
      <p:sp>
        <p:nvSpPr>
          <p:cNvPr id="3" name="Прямоугольник 2"/>
          <p:cNvSpPr/>
          <p:nvPr/>
        </p:nvSpPr>
        <p:spPr>
          <a:xfrm>
            <a:off x="395536" y="5805264"/>
            <a:ext cx="8496945" cy="646331"/>
          </a:xfrm>
          <a:prstGeom prst="rect">
            <a:avLst/>
          </a:prstGeom>
        </p:spPr>
        <p:txBody>
          <a:bodyPr wrap="square">
            <a:spAutoFit/>
          </a:bodyPr>
          <a:lstStyle/>
          <a:p>
            <a:pPr lvl="0" algn="ctr">
              <a:buClr>
                <a:srgbClr val="EEECE1"/>
              </a:buClr>
              <a:buSzPct val="70000"/>
            </a:pPr>
            <a:r>
              <a:rPr lang="en-US" sz="3600" dirty="0" smtClean="0">
                <a:latin typeface="Times New Roman" panose="02020603050405020304" pitchFamily="18" charset="0"/>
                <a:cs typeface="Times New Roman" panose="02020603050405020304" pitchFamily="18" charset="0"/>
              </a:rPr>
              <a:t>Thank you for the attention</a:t>
            </a:r>
            <a:endParaRPr lang="ru-RU" sz="36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b="9838"/>
          <a:stretch/>
        </p:blipFill>
        <p:spPr>
          <a:xfrm>
            <a:off x="179512" y="116632"/>
            <a:ext cx="8826216" cy="5305259"/>
          </a:xfrm>
          <a:prstGeom prst="rect">
            <a:avLst/>
          </a:prstGeom>
        </p:spPr>
      </p:pic>
    </p:spTree>
    <p:extLst>
      <p:ext uri="{BB962C8B-B14F-4D97-AF65-F5344CB8AC3E}">
        <p14:creationId xmlns:p14="http://schemas.microsoft.com/office/powerpoint/2010/main" val="1942759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8686" y="-18587"/>
            <a:ext cx="9181372" cy="6895174"/>
          </a:xfrm>
          <a:prstGeom prst="rect">
            <a:avLst/>
          </a:prstGeom>
        </p:spPr>
      </p:pic>
      <p:sp>
        <p:nvSpPr>
          <p:cNvPr id="5" name="Прямоугольник 4"/>
          <p:cNvSpPr/>
          <p:nvPr/>
        </p:nvSpPr>
        <p:spPr>
          <a:xfrm>
            <a:off x="179512" y="548680"/>
            <a:ext cx="8784976" cy="338554"/>
          </a:xfrm>
          <a:prstGeom prst="rect">
            <a:avLst/>
          </a:prstGeom>
        </p:spPr>
        <p:txBody>
          <a:bodyPr wrap="square">
            <a:spAutoFit/>
          </a:bodyPr>
          <a:lstStyle/>
          <a:p>
            <a:pPr lvl="0" algn="just">
              <a:buClr>
                <a:srgbClr val="EEECE1"/>
              </a:buClr>
              <a:buSzPct val="70000"/>
            </a:pPr>
            <a:r>
              <a:rPr lang="ru-RU" sz="1600" dirty="0" smtClean="0">
                <a:latin typeface="Times New Roman" panose="02020603050405020304" pitchFamily="18" charset="0"/>
                <a:ea typeface="Times New Roman" panose="02020603050405020304" pitchFamily="18" charset="0"/>
              </a:rPr>
              <a:t>     </a:t>
            </a:r>
            <a:endParaRPr lang="ru-RU" sz="1700"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79512" y="548680"/>
            <a:ext cx="8784976" cy="5909310"/>
          </a:xfrm>
          <a:prstGeom prst="rect">
            <a:avLst/>
          </a:prstGeom>
          <a:noFill/>
        </p:spPr>
        <p:txBody>
          <a:bodyPr wrap="square" rtlCol="0">
            <a:spAutoFit/>
          </a:bodyPr>
          <a:lstStyle/>
          <a:p>
            <a:pPr algn="ctr"/>
            <a:r>
              <a:rPr lang="en-US" dirty="0"/>
              <a:t>THE PHENOMENON OF THE RESETTLEMENT AND ADAPTATION OF THE MANKIND IN THE NORTH OF THE WESTERN SIBERIA</a:t>
            </a:r>
          </a:p>
          <a:p>
            <a:pPr algn="just"/>
            <a:endParaRPr lang="en-US" dirty="0"/>
          </a:p>
          <a:p>
            <a:pPr algn="just"/>
            <a:r>
              <a:rPr lang="en-US" dirty="0"/>
              <a:t>     The Khanty-Mansi Autonomous </a:t>
            </a:r>
            <a:r>
              <a:rPr lang="en-US" dirty="0" err="1"/>
              <a:t>Okrug-Yugra</a:t>
            </a:r>
            <a:r>
              <a:rPr lang="en-US" dirty="0"/>
              <a:t> includes most of the taiga zone of Western Siberia. The territory of the Autonomous </a:t>
            </a:r>
            <a:r>
              <a:rPr lang="en-US" dirty="0" err="1"/>
              <a:t>Okrug</a:t>
            </a:r>
            <a:r>
              <a:rPr lang="en-US" dirty="0"/>
              <a:t> is 535,000 sq.km. Nowadays in the region there are more than 5 800 objects of archaeology allocated, including about 700 fortified settlements. </a:t>
            </a:r>
            <a:r>
              <a:rPr lang="en-US" dirty="0" err="1" smtClean="0"/>
              <a:t>Yugra</a:t>
            </a:r>
            <a:r>
              <a:rPr lang="en-US" dirty="0" smtClean="0"/>
              <a:t> </a:t>
            </a:r>
            <a:r>
              <a:rPr lang="en-US" dirty="0"/>
              <a:t>excels neighboring regions with similar landscape and climatic conditions of Arctic, North-Eastern Europe, Eastern Siberia by total number of archaeological sites.</a:t>
            </a:r>
          </a:p>
          <a:p>
            <a:pPr algn="just"/>
            <a:r>
              <a:rPr lang="en-US" dirty="0" smtClean="0"/>
              <a:t>- In </a:t>
            </a:r>
            <a:r>
              <a:rPr lang="en-US" dirty="0"/>
              <a:t>the taiga zone of North-Eastern Europe on the territory of the Komi Republic and the Perm Kray (the territory is 576,137 sq. km) only 2455 archaeological sites were recorded.</a:t>
            </a:r>
          </a:p>
          <a:p>
            <a:pPr algn="just"/>
            <a:r>
              <a:rPr lang="en-US" dirty="0" smtClean="0"/>
              <a:t>- North </a:t>
            </a:r>
            <a:r>
              <a:rPr lang="en-US" dirty="0"/>
              <a:t>of </a:t>
            </a:r>
            <a:r>
              <a:rPr lang="en-US" dirty="0" err="1"/>
              <a:t>Yugra</a:t>
            </a:r>
            <a:r>
              <a:rPr lang="en-US" dirty="0"/>
              <a:t> in the Yamal-Nenets Autonomous </a:t>
            </a:r>
            <a:r>
              <a:rPr lang="en-US" dirty="0" err="1"/>
              <a:t>Okrug</a:t>
            </a:r>
            <a:r>
              <a:rPr lang="en-US" dirty="0"/>
              <a:t> in the zone of the northern taiga and tundra there are 550 archaeological sites recorded on the territory of 750,000 sq. km. </a:t>
            </a:r>
          </a:p>
          <a:p>
            <a:pPr algn="just"/>
            <a:r>
              <a:rPr lang="en-US" dirty="0"/>
              <a:t>The taiga zone has no conditions for the agriculture development. From the Upper Paleolithic, hunter collectives settled there and the appropriation was the basic economy of the region until the 20th century.</a:t>
            </a:r>
          </a:p>
          <a:p>
            <a:pPr algn="just"/>
            <a:r>
              <a:rPr lang="en-US" dirty="0"/>
              <a:t>     At different chronological stages, there was a dynamics of the population of the taiga zone of Western Siberia and it has always remained high. </a:t>
            </a:r>
            <a:r>
              <a:rPr lang="en-US" dirty="0" smtClean="0"/>
              <a:t>We </a:t>
            </a:r>
            <a:r>
              <a:rPr lang="en-US" dirty="0"/>
              <a:t>tried to study this question with the help of architectural analysis of fortified settlements. </a:t>
            </a:r>
          </a:p>
        </p:txBody>
      </p:sp>
    </p:spTree>
    <p:extLst>
      <p:ext uri="{BB962C8B-B14F-4D97-AF65-F5344CB8AC3E}">
        <p14:creationId xmlns:p14="http://schemas.microsoft.com/office/powerpoint/2010/main" val="3088581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089" y="0"/>
            <a:ext cx="9142659" cy="6855260"/>
          </a:xfrm>
          <a:prstGeom prst="rect">
            <a:avLst/>
          </a:prstGeom>
        </p:spPr>
      </p:pic>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3637" b="3071"/>
          <a:stretch/>
        </p:blipFill>
        <p:spPr>
          <a:xfrm>
            <a:off x="107540" y="180014"/>
            <a:ext cx="4860032" cy="2456898"/>
          </a:xfrm>
          <a:prstGeom prst="rect">
            <a:avLst/>
          </a:prstGeom>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b="21137"/>
          <a:stretch/>
        </p:blipFill>
        <p:spPr>
          <a:xfrm>
            <a:off x="107504" y="4685542"/>
            <a:ext cx="3687219" cy="1403306"/>
          </a:xfrm>
          <a:prstGeom prst="rect">
            <a:avLst/>
          </a:prstGeom>
        </p:spPr>
      </p:pic>
      <p:pic>
        <p:nvPicPr>
          <p:cNvPr id="9" name="Рисунок 8"/>
          <p:cNvPicPr>
            <a:picLocks noChangeAspect="1"/>
          </p:cNvPicPr>
          <p:nvPr/>
        </p:nvPicPr>
        <p:blipFill rotWithShape="1">
          <a:blip r:embed="rId5" cstate="print">
            <a:extLst>
              <a:ext uri="{28A0092B-C50C-407E-A947-70E740481C1C}">
                <a14:useLocalDpi xmlns:a14="http://schemas.microsoft.com/office/drawing/2010/main" val="0"/>
              </a:ext>
            </a:extLst>
          </a:blip>
          <a:srcRect t="9903"/>
          <a:stretch/>
        </p:blipFill>
        <p:spPr>
          <a:xfrm>
            <a:off x="111135" y="2753398"/>
            <a:ext cx="3683588" cy="1882984"/>
          </a:xfrm>
          <a:prstGeom prst="rect">
            <a:avLst/>
          </a:prstGeom>
        </p:spPr>
      </p:pic>
      <p:pic>
        <p:nvPicPr>
          <p:cNvPr id="10" name="Рисунок 9"/>
          <p:cNvPicPr>
            <a:picLocks noChangeAspect="1"/>
          </p:cNvPicPr>
          <p:nvPr/>
        </p:nvPicPr>
        <p:blipFill rotWithShape="1">
          <a:blip r:embed="rId6" cstate="print">
            <a:extLst>
              <a:ext uri="{28A0092B-C50C-407E-A947-70E740481C1C}">
                <a14:useLocalDpi xmlns:a14="http://schemas.microsoft.com/office/drawing/2010/main" val="0"/>
              </a:ext>
            </a:extLst>
          </a:blip>
          <a:srcRect r="2095"/>
          <a:stretch/>
        </p:blipFill>
        <p:spPr>
          <a:xfrm>
            <a:off x="5084528" y="165914"/>
            <a:ext cx="3919279" cy="2515717"/>
          </a:xfrm>
          <a:prstGeom prst="rect">
            <a:avLst/>
          </a:prstGeom>
        </p:spPr>
      </p:pic>
      <p:pic>
        <p:nvPicPr>
          <p:cNvPr id="11" name="Рисунок 10"/>
          <p:cNvPicPr>
            <a:picLocks noChangeAspect="1"/>
          </p:cNvPicPr>
          <p:nvPr/>
        </p:nvPicPr>
        <p:blipFill rotWithShape="1">
          <a:blip r:embed="rId7" cstate="print">
            <a:extLst>
              <a:ext uri="{28A0092B-C50C-407E-A947-70E740481C1C}">
                <a14:useLocalDpi xmlns:a14="http://schemas.microsoft.com/office/drawing/2010/main" val="0"/>
              </a:ext>
            </a:extLst>
          </a:blip>
          <a:srcRect t="1410" b="2226"/>
          <a:stretch/>
        </p:blipFill>
        <p:spPr>
          <a:xfrm>
            <a:off x="3847803" y="2747464"/>
            <a:ext cx="5156004" cy="3312368"/>
          </a:xfrm>
          <a:prstGeom prst="rect">
            <a:avLst/>
          </a:prstGeom>
        </p:spPr>
      </p:pic>
      <p:sp>
        <p:nvSpPr>
          <p:cNvPr id="12" name="Прямоугольник 11"/>
          <p:cNvSpPr/>
          <p:nvPr/>
        </p:nvSpPr>
        <p:spPr>
          <a:xfrm>
            <a:off x="287522" y="6225405"/>
            <a:ext cx="8568954" cy="338554"/>
          </a:xfrm>
          <a:prstGeom prst="rect">
            <a:avLst/>
          </a:prstGeom>
        </p:spPr>
        <p:txBody>
          <a:bodyPr wrap="square">
            <a:spAutoFit/>
          </a:bodyPr>
          <a:lstStyle/>
          <a:p>
            <a:pPr lvl="0" algn="ctr">
              <a:buClr>
                <a:srgbClr val="EEECE1"/>
              </a:buClr>
              <a:buSzPct val="70000"/>
            </a:pPr>
            <a:r>
              <a:rPr lang="en-US" sz="1600" dirty="0" smtClean="0">
                <a:solidFill>
                  <a:prstClr val="white"/>
                </a:solidFill>
                <a:latin typeface="Times New Roman" panose="02020603050405020304" pitchFamily="18" charset="0"/>
                <a:cs typeface="Times New Roman" panose="02020603050405020304" pitchFamily="18" charset="0"/>
              </a:rPr>
              <a:t>Fig. </a:t>
            </a:r>
            <a:r>
              <a:rPr lang="ru-RU" sz="1600" dirty="0" smtClean="0">
                <a:solidFill>
                  <a:prstClr val="white"/>
                </a:solidFill>
                <a:latin typeface="Times New Roman" panose="02020603050405020304" pitchFamily="18" charset="0"/>
                <a:cs typeface="Times New Roman" panose="02020603050405020304" pitchFamily="18" charset="0"/>
              </a:rPr>
              <a:t>3. </a:t>
            </a:r>
            <a:r>
              <a:rPr lang="en-US" sz="1600" dirty="0">
                <a:solidFill>
                  <a:prstClr val="white"/>
                </a:solidFill>
                <a:latin typeface="Times New Roman" panose="02020603050405020304" pitchFamily="18" charset="0"/>
                <a:cs typeface="Times New Roman" panose="02020603050405020304" pitchFamily="18" charset="0"/>
              </a:rPr>
              <a:t>North Asia. The landscape of the territory of the North of Western </a:t>
            </a:r>
            <a:r>
              <a:rPr lang="en-US" sz="1600" dirty="0" smtClean="0">
                <a:solidFill>
                  <a:prstClr val="white"/>
                </a:solidFill>
                <a:latin typeface="Times New Roman" panose="02020603050405020304" pitchFamily="18" charset="0"/>
                <a:cs typeface="Times New Roman" panose="02020603050405020304" pitchFamily="18" charset="0"/>
              </a:rPr>
              <a:t>Siberia</a:t>
            </a:r>
            <a:endParaRPr lang="ru-RU" sz="16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459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sz="4000" b="0" kern="1200" noProof="0" dirty="0" smtClean="0">
                <a:ln>
                  <a:noFill/>
                </a:ln>
                <a:solidFill>
                  <a:schemeClr val="tx2"/>
                </a:solidFill>
                <a:effectLst>
                  <a:outerShdw blurRad="50800" dist="38100" dir="2700000" algn="tl" rotWithShape="0">
                    <a:prstClr val="black">
                      <a:alpha val="40000"/>
                    </a:prstClr>
                  </a:outerShdw>
                </a:effectLst>
                <a:latin typeface="+mj-lt"/>
                <a:ea typeface="+mj-ea"/>
                <a:cs typeface="+mj-cs"/>
              </a:rPr>
              <a:t>3. Где находится [предмет викторины]?</a:t>
            </a:r>
            <a:endParaRPr lang="ru-RU" noProof="0" dirty="0"/>
          </a:p>
        </p:txBody>
      </p:sp>
      <p:sp>
        <p:nvSpPr>
          <p:cNvPr id="3" name="Content Placeholder 2"/>
          <p:cNvSpPr>
            <a:spLocks noGrp="1"/>
          </p:cNvSpPr>
          <p:nvPr>
            <p:ph idx="1"/>
          </p:nvPr>
        </p:nvSpPr>
        <p:spPr/>
        <p:txBody>
          <a:bodyPr/>
          <a:lstStyle/>
          <a:p>
            <a:r>
              <a:rPr lang="ru-RU" sz="3200" kern="1200" noProof="0" dirty="0" smtClean="0">
                <a:solidFill>
                  <a:schemeClr val="tx1"/>
                </a:solidFill>
                <a:latin typeface="+mn-lt"/>
                <a:ea typeface="+mn-ea"/>
                <a:cs typeface="+mn-cs"/>
              </a:rPr>
              <a:t>[Вставьте неправильный ответ]</a:t>
            </a:r>
            <a:endParaRPr lang="ru-RU" noProof="0" dirty="0" smtClean="0"/>
          </a:p>
          <a:p>
            <a:r>
              <a:rPr lang="ru-RU" sz="3200" kern="1200" noProof="0" dirty="0" smtClean="0">
                <a:solidFill>
                  <a:schemeClr val="tx1"/>
                </a:solidFill>
                <a:latin typeface="+mn-lt"/>
                <a:ea typeface="+mn-ea"/>
                <a:cs typeface="+mn-cs"/>
              </a:rPr>
              <a:t>[Вставьте правильный ответ]</a:t>
            </a:r>
            <a:endParaRPr lang="ru-RU" noProof="0" dirty="0" smtClean="0"/>
          </a:p>
          <a:p>
            <a:r>
              <a:rPr lang="ru-RU" sz="3200" kern="1200" noProof="0" dirty="0" smtClean="0">
                <a:solidFill>
                  <a:schemeClr val="tx1"/>
                </a:solidFill>
                <a:latin typeface="+mn-lt"/>
                <a:ea typeface="+mn-ea"/>
                <a:cs typeface="+mn-cs"/>
              </a:rPr>
              <a:t>[Вставьте неправильный ответ]</a:t>
            </a:r>
            <a:endParaRPr lang="ru-RU" noProof="0" dirty="0" smtClean="0"/>
          </a:p>
          <a:p>
            <a:r>
              <a:rPr lang="ru-RU" sz="3200" kern="1200" noProof="0" dirty="0" smtClean="0">
                <a:solidFill>
                  <a:schemeClr val="tx1"/>
                </a:solidFill>
                <a:latin typeface="+mn-lt"/>
                <a:ea typeface="+mn-ea"/>
                <a:cs typeface="+mn-cs"/>
              </a:rPr>
              <a:t>[Вставьте неправильный ответ]</a:t>
            </a:r>
            <a:endParaRPr lang="ru-RU" noProof="0" dirty="0" smtClean="0"/>
          </a:p>
          <a:p>
            <a:pPr>
              <a:buNone/>
            </a:pPr>
            <a:endParaRPr lang="ru-RU" noProof="0" dirty="0"/>
          </a:p>
        </p:txBody>
      </p:sp>
      <p:pic>
        <p:nvPicPr>
          <p:cNvPr id="4" name="Рисунок 3"/>
          <p:cNvPicPr>
            <a:picLocks noChangeAspect="1"/>
          </p:cNvPicPr>
          <p:nvPr/>
        </p:nvPicPr>
        <p:blipFill>
          <a:blip r:embed="rId3"/>
          <a:stretch>
            <a:fillRect/>
          </a:stretch>
        </p:blipFill>
        <p:spPr>
          <a:xfrm>
            <a:off x="-18686" y="-18587"/>
            <a:ext cx="9181372" cy="6895174"/>
          </a:xfrm>
          <a:prstGeom prst="rect">
            <a:avLst/>
          </a:prstGeom>
        </p:spPr>
      </p:pic>
      <p:sp>
        <p:nvSpPr>
          <p:cNvPr id="6" name="Прямоугольник 5"/>
          <p:cNvSpPr/>
          <p:nvPr/>
        </p:nvSpPr>
        <p:spPr>
          <a:xfrm>
            <a:off x="287522" y="6225405"/>
            <a:ext cx="8568954" cy="584775"/>
          </a:xfrm>
          <a:prstGeom prst="rect">
            <a:avLst/>
          </a:prstGeom>
        </p:spPr>
        <p:txBody>
          <a:bodyPr wrap="square">
            <a:spAutoFit/>
          </a:bodyPr>
          <a:lstStyle/>
          <a:p>
            <a:pPr lvl="0" algn="ctr">
              <a:buClr>
                <a:srgbClr val="EEECE1"/>
              </a:buClr>
              <a:buSzPct val="70000"/>
            </a:pPr>
            <a:r>
              <a:rPr lang="en-US" sz="1600" dirty="0" smtClean="0">
                <a:solidFill>
                  <a:prstClr val="white"/>
                </a:solidFill>
                <a:latin typeface="Times New Roman" panose="02020603050405020304" pitchFamily="18" charset="0"/>
                <a:cs typeface="Times New Roman" panose="02020603050405020304" pitchFamily="18" charset="0"/>
              </a:rPr>
              <a:t>Fig.</a:t>
            </a:r>
            <a:r>
              <a:rPr lang="ru-RU" sz="1600" dirty="0" smtClean="0">
                <a:solidFill>
                  <a:prstClr val="white"/>
                </a:solidFill>
                <a:latin typeface="Times New Roman" panose="02020603050405020304" pitchFamily="18" charset="0"/>
                <a:cs typeface="Times New Roman" panose="02020603050405020304" pitchFamily="18" charset="0"/>
              </a:rPr>
              <a:t> 5. </a:t>
            </a:r>
            <a:r>
              <a:rPr lang="en-US" sz="1600" dirty="0">
                <a:solidFill>
                  <a:prstClr val="white"/>
                </a:solidFill>
                <a:latin typeface="Times New Roman" panose="02020603050405020304" pitchFamily="18" charset="0"/>
                <a:cs typeface="Times New Roman" panose="02020603050405020304" pitchFamily="18" charset="0"/>
              </a:rPr>
              <a:t>Khanty-Mansi Autonomous </a:t>
            </a:r>
            <a:r>
              <a:rPr lang="en-US" sz="1600" dirty="0" err="1" smtClean="0">
                <a:solidFill>
                  <a:prstClr val="white"/>
                </a:solidFill>
                <a:latin typeface="Times New Roman" panose="02020603050405020304" pitchFamily="18" charset="0"/>
                <a:cs typeface="Times New Roman" panose="02020603050405020304" pitchFamily="18" charset="0"/>
              </a:rPr>
              <a:t>Okrug</a:t>
            </a:r>
            <a:r>
              <a:rPr lang="en-US" sz="1600" dirty="0" smtClean="0">
                <a:solidFill>
                  <a:prstClr val="white"/>
                </a:solidFill>
                <a:latin typeface="Times New Roman" panose="02020603050405020304" pitchFamily="18" charset="0"/>
                <a:cs typeface="Times New Roman" panose="02020603050405020304" pitchFamily="18" charset="0"/>
              </a:rPr>
              <a:t>. </a:t>
            </a:r>
            <a:r>
              <a:rPr lang="en-US" sz="1600" dirty="0">
                <a:solidFill>
                  <a:prstClr val="white"/>
                </a:solidFill>
                <a:latin typeface="Times New Roman" panose="02020603050405020304" pitchFamily="18" charset="0"/>
                <a:cs typeface="Times New Roman" panose="02020603050405020304" pitchFamily="18" charset="0"/>
              </a:rPr>
              <a:t>The territory of concentration of defensive-residential complexes of the </a:t>
            </a:r>
            <a:r>
              <a:rPr lang="en-US" sz="1600" dirty="0" smtClean="0">
                <a:solidFill>
                  <a:prstClr val="white"/>
                </a:solidFill>
                <a:latin typeface="Times New Roman" panose="02020603050405020304" pitchFamily="18" charset="0"/>
                <a:cs typeface="Times New Roman" panose="02020603050405020304" pitchFamily="18" charset="0"/>
              </a:rPr>
              <a:t>hunters </a:t>
            </a:r>
            <a:r>
              <a:rPr lang="en-US" sz="1600" dirty="0">
                <a:solidFill>
                  <a:prstClr val="white"/>
                </a:solidFill>
                <a:latin typeface="Times New Roman" panose="02020603050405020304" pitchFamily="18" charset="0"/>
                <a:cs typeface="Times New Roman" panose="02020603050405020304" pitchFamily="18" charset="0"/>
              </a:rPr>
              <a:t>and </a:t>
            </a:r>
            <a:r>
              <a:rPr lang="en-US" sz="1600" dirty="0" smtClean="0">
                <a:solidFill>
                  <a:prstClr val="white"/>
                </a:solidFill>
                <a:latin typeface="Times New Roman" panose="02020603050405020304" pitchFamily="18" charset="0"/>
                <a:cs typeface="Times New Roman" panose="02020603050405020304" pitchFamily="18" charset="0"/>
              </a:rPr>
              <a:t>gatherers societies</a:t>
            </a:r>
            <a:endParaRPr lang="ru-RU" sz="1600" dirty="0">
              <a:solidFill>
                <a:prstClr val="white"/>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l="2075" t="3538" r="3191" b="4325"/>
          <a:stretch/>
        </p:blipFill>
        <p:spPr>
          <a:xfrm rot="16200000">
            <a:off x="1511658" y="-1039904"/>
            <a:ext cx="6120682" cy="842493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sz="4000" b="0" kern="1200" noProof="0" dirty="0" smtClean="0">
                <a:ln>
                  <a:noFill/>
                </a:ln>
                <a:solidFill>
                  <a:schemeClr val="tx2"/>
                </a:solidFill>
                <a:effectLst>
                  <a:outerShdw blurRad="50800" dist="38100" dir="2700000" algn="tl" rotWithShape="0">
                    <a:prstClr val="black">
                      <a:alpha val="40000"/>
                    </a:prstClr>
                  </a:outerShdw>
                </a:effectLst>
                <a:latin typeface="+mj-lt"/>
                <a:ea typeface="+mj-ea"/>
                <a:cs typeface="+mj-cs"/>
              </a:rPr>
              <a:t>5. Как долго остается [предмет викторины] со своей матерью?</a:t>
            </a:r>
            <a:endParaRPr lang="ru-RU" noProof="0" dirty="0"/>
          </a:p>
        </p:txBody>
      </p:sp>
      <p:sp>
        <p:nvSpPr>
          <p:cNvPr id="3" name="Content Placeholder 2"/>
          <p:cNvSpPr>
            <a:spLocks noGrp="1"/>
          </p:cNvSpPr>
          <p:nvPr>
            <p:ph idx="1"/>
          </p:nvPr>
        </p:nvSpPr>
        <p:spPr/>
        <p:txBody>
          <a:bodyPr/>
          <a:lstStyle/>
          <a:p>
            <a:r>
              <a:rPr lang="ru-RU" sz="3200" kern="1200" noProof="0" dirty="0" smtClean="0">
                <a:solidFill>
                  <a:schemeClr val="tx1"/>
                </a:solidFill>
                <a:latin typeface="+mn-lt"/>
                <a:ea typeface="+mn-ea"/>
                <a:cs typeface="+mn-cs"/>
              </a:rPr>
              <a:t>[Вставьте неправильный ответ]</a:t>
            </a:r>
            <a:endParaRPr lang="ru-RU" noProof="0" dirty="0" smtClean="0"/>
          </a:p>
          <a:p>
            <a:r>
              <a:rPr lang="ru-RU" sz="3200" kern="1200" noProof="0" dirty="0" smtClean="0">
                <a:solidFill>
                  <a:schemeClr val="tx1"/>
                </a:solidFill>
                <a:latin typeface="+mn-lt"/>
                <a:ea typeface="+mn-ea"/>
                <a:cs typeface="+mn-cs"/>
              </a:rPr>
              <a:t>[Вставьте правильный ответ]</a:t>
            </a:r>
            <a:endParaRPr lang="ru-RU" noProof="0" dirty="0" smtClean="0"/>
          </a:p>
          <a:p>
            <a:r>
              <a:rPr lang="ru-RU" sz="3200" kern="1200" noProof="0" dirty="0" smtClean="0">
                <a:solidFill>
                  <a:schemeClr val="tx1"/>
                </a:solidFill>
                <a:latin typeface="+mn-lt"/>
                <a:ea typeface="+mn-ea"/>
                <a:cs typeface="+mn-cs"/>
              </a:rPr>
              <a:t>[Вставьте неправильный ответ]</a:t>
            </a:r>
            <a:endParaRPr lang="ru-RU" noProof="0" dirty="0" smtClean="0"/>
          </a:p>
          <a:p>
            <a:r>
              <a:rPr lang="ru-RU" sz="3200" kern="1200" noProof="0" dirty="0" smtClean="0">
                <a:solidFill>
                  <a:schemeClr val="tx1"/>
                </a:solidFill>
                <a:latin typeface="+mn-lt"/>
                <a:ea typeface="+mn-ea"/>
                <a:cs typeface="+mn-cs"/>
              </a:rPr>
              <a:t>[Вставьте неправильный ответ]</a:t>
            </a:r>
            <a:endParaRPr lang="ru-RU" noProof="0" dirty="0" smtClean="0"/>
          </a:p>
        </p:txBody>
      </p:sp>
      <p:pic>
        <p:nvPicPr>
          <p:cNvPr id="4" name="Рисунок 3"/>
          <p:cNvPicPr>
            <a:picLocks noChangeAspect="1"/>
          </p:cNvPicPr>
          <p:nvPr/>
        </p:nvPicPr>
        <p:blipFill>
          <a:blip r:embed="rId3"/>
          <a:stretch>
            <a:fillRect/>
          </a:stretch>
        </p:blipFill>
        <p:spPr>
          <a:xfrm>
            <a:off x="-18686" y="-18587"/>
            <a:ext cx="9181372" cy="6895174"/>
          </a:xfrm>
          <a:prstGeom prst="rect">
            <a:avLst/>
          </a:prstGeom>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5419" t="5114" r="3190" b="3539"/>
          <a:stretch/>
        </p:blipFill>
        <p:spPr>
          <a:xfrm rot="16200000">
            <a:off x="1619671" y="-1107504"/>
            <a:ext cx="5904658" cy="8352930"/>
          </a:xfrm>
          <a:prstGeom prst="rect">
            <a:avLst/>
          </a:prstGeom>
        </p:spPr>
      </p:pic>
      <p:sp>
        <p:nvSpPr>
          <p:cNvPr id="6" name="Прямоугольник 5"/>
          <p:cNvSpPr/>
          <p:nvPr/>
        </p:nvSpPr>
        <p:spPr>
          <a:xfrm>
            <a:off x="323528" y="6065731"/>
            <a:ext cx="8496945" cy="584775"/>
          </a:xfrm>
          <a:prstGeom prst="rect">
            <a:avLst/>
          </a:prstGeom>
        </p:spPr>
        <p:txBody>
          <a:bodyPr wrap="square">
            <a:spAutoFit/>
          </a:bodyPr>
          <a:lstStyle/>
          <a:p>
            <a:pPr lvl="0" algn="ctr">
              <a:buClr>
                <a:srgbClr val="EEECE1"/>
              </a:buClr>
              <a:buSzPct val="70000"/>
            </a:pPr>
            <a:r>
              <a:rPr lang="en-US" sz="1600" dirty="0" smtClean="0">
                <a:solidFill>
                  <a:prstClr val="white"/>
                </a:solidFill>
                <a:latin typeface="Times New Roman" panose="02020603050405020304" pitchFamily="18" charset="0"/>
                <a:cs typeface="Times New Roman" panose="02020603050405020304" pitchFamily="18" charset="0"/>
              </a:rPr>
              <a:t>Fig. </a:t>
            </a:r>
            <a:r>
              <a:rPr lang="ru-RU" sz="1600" dirty="0" smtClean="0">
                <a:solidFill>
                  <a:prstClr val="white"/>
                </a:solidFill>
                <a:latin typeface="Times New Roman" panose="02020603050405020304" pitchFamily="18" charset="0"/>
                <a:cs typeface="Times New Roman" panose="02020603050405020304" pitchFamily="18" charset="0"/>
              </a:rPr>
              <a:t>7. </a:t>
            </a:r>
            <a:r>
              <a:rPr lang="en-US" sz="1600" dirty="0">
                <a:solidFill>
                  <a:prstClr val="white"/>
                </a:solidFill>
                <a:latin typeface="Times New Roman" panose="02020603050405020304" pitchFamily="18" charset="0"/>
                <a:cs typeface="Times New Roman" panose="02020603050405020304" pitchFamily="18" charset="0"/>
              </a:rPr>
              <a:t>Archaeological complex of the </a:t>
            </a:r>
            <a:r>
              <a:rPr lang="en-US" sz="1600" dirty="0" err="1" smtClean="0">
                <a:solidFill>
                  <a:prstClr val="white"/>
                </a:solidFill>
                <a:latin typeface="Times New Roman" panose="02020603050405020304" pitchFamily="18" charset="0"/>
                <a:cs typeface="Times New Roman" panose="02020603050405020304" pitchFamily="18" charset="0"/>
              </a:rPr>
              <a:t>Sorovkiye</a:t>
            </a:r>
            <a:r>
              <a:rPr lang="en-US" sz="1600" dirty="0" smtClean="0">
                <a:solidFill>
                  <a:prstClr val="white"/>
                </a:solidFill>
                <a:latin typeface="Times New Roman" panose="02020603050405020304" pitchFamily="18" charset="0"/>
                <a:cs typeface="Times New Roman" panose="02020603050405020304" pitchFamily="18" charset="0"/>
              </a:rPr>
              <a:t> </a:t>
            </a:r>
            <a:r>
              <a:rPr lang="en-US" sz="1600" dirty="0">
                <a:solidFill>
                  <a:prstClr val="white"/>
                </a:solidFill>
                <a:latin typeface="Times New Roman" panose="02020603050405020304" pitchFamily="18" charset="0"/>
                <a:cs typeface="Times New Roman" panose="02020603050405020304" pitchFamily="18" charset="0"/>
              </a:rPr>
              <a:t>Lakes. The concentration of defensive-residential complexes on the south-western shore of </a:t>
            </a:r>
            <a:r>
              <a:rPr lang="en-US" sz="1600" dirty="0" smtClean="0">
                <a:solidFill>
                  <a:prstClr val="white"/>
                </a:solidFill>
                <a:latin typeface="Times New Roman" panose="02020603050405020304" pitchFamily="18" charset="0"/>
                <a:cs typeface="Times New Roman" panose="02020603050405020304" pitchFamily="18" charset="0"/>
              </a:rPr>
              <a:t>Sorovskoe Lake</a:t>
            </a:r>
            <a:endParaRPr lang="ru-RU" sz="1600"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686" y="-18587"/>
            <a:ext cx="9181372" cy="6895174"/>
          </a:xfrm>
          <a:prstGeom prst="rect">
            <a:avLst/>
          </a:prstGeom>
        </p:spPr>
      </p:pic>
      <p:sp>
        <p:nvSpPr>
          <p:cNvPr id="3" name="Прямоугольник 2"/>
          <p:cNvSpPr/>
          <p:nvPr/>
        </p:nvSpPr>
        <p:spPr>
          <a:xfrm>
            <a:off x="215516" y="260648"/>
            <a:ext cx="8712968" cy="353943"/>
          </a:xfrm>
          <a:prstGeom prst="rect">
            <a:avLst/>
          </a:prstGeom>
        </p:spPr>
        <p:txBody>
          <a:bodyPr wrap="square">
            <a:spAutoFit/>
          </a:bodyPr>
          <a:lstStyle/>
          <a:p>
            <a:pPr lvl="0" algn="ctr">
              <a:buClr>
                <a:srgbClr val="EEECE1"/>
              </a:buClr>
              <a:buSzPct val="70000"/>
            </a:pPr>
            <a:endParaRPr lang="ru-RU" sz="1700" dirty="0">
              <a:solidFill>
                <a:prstClr val="white"/>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95536" y="332656"/>
            <a:ext cx="8424936" cy="6401753"/>
          </a:xfrm>
          <a:prstGeom prst="rect">
            <a:avLst/>
          </a:prstGeom>
          <a:noFill/>
        </p:spPr>
        <p:txBody>
          <a:bodyPr wrap="square" rtlCol="0">
            <a:spAutoFit/>
          </a:bodyPr>
          <a:lstStyle/>
          <a:p>
            <a:pPr algn="ctr"/>
            <a:r>
              <a:rPr lang="en-US" dirty="0"/>
              <a:t>THE MAIN GOALS OF THE STUDY</a:t>
            </a:r>
          </a:p>
          <a:p>
            <a:endParaRPr lang="en-US" dirty="0"/>
          </a:p>
          <a:p>
            <a:r>
              <a:rPr lang="en-US" sz="1700" dirty="0"/>
              <a:t>   As part of the investigations of the human resettlement and adaptation in the North of Western Siberia, we conducted a primary historical and architectural analysis of fortified settlements of the mid. </a:t>
            </a:r>
            <a:r>
              <a:rPr lang="en-US" sz="1700" dirty="0" err="1"/>
              <a:t>Ist</a:t>
            </a:r>
            <a:r>
              <a:rPr lang="en-US" sz="1700" dirty="0"/>
              <a:t> mill. BC – the mid. II mill. AD.</a:t>
            </a:r>
          </a:p>
          <a:p>
            <a:endParaRPr lang="en-US" sz="1700" dirty="0"/>
          </a:p>
          <a:p>
            <a:r>
              <a:rPr lang="en-US" sz="1700" dirty="0"/>
              <a:t>   A unique feature of the region - the remains of archaeological sites are visually well </a:t>
            </a:r>
            <a:r>
              <a:rPr lang="en-US" sz="1700" dirty="0" smtClean="0"/>
              <a:t>seen. </a:t>
            </a:r>
            <a:r>
              <a:rPr lang="en-US" sz="1700" dirty="0"/>
              <a:t>This makes it possible to study defensive-residential complexes without destroying them, using an instrumental survey to </a:t>
            </a:r>
            <a:r>
              <a:rPr lang="en-US" sz="1700" dirty="0" smtClean="0"/>
              <a:t>fixate </a:t>
            </a:r>
            <a:r>
              <a:rPr lang="en-US" sz="1700" dirty="0"/>
              <a:t>remnants of buildings and </a:t>
            </a:r>
            <a:r>
              <a:rPr lang="en-US" sz="1700" dirty="0" smtClean="0"/>
              <a:t>to </a:t>
            </a:r>
            <a:r>
              <a:rPr lang="en-US" sz="1700" dirty="0"/>
              <a:t>collect the samples of soil for dating.</a:t>
            </a:r>
          </a:p>
          <a:p>
            <a:endParaRPr lang="en-US" sz="1700" dirty="0"/>
          </a:p>
          <a:p>
            <a:r>
              <a:rPr lang="en-US" sz="1700" dirty="0"/>
              <a:t>   A peculiarity of the cultures of the ancient aboriginal population of the North of Western Siberia is the construction of settlements on a new place that previously was not used for residential, economic and other reasons. Most of the settlements functioned in a narrow chronological range, so they are mainly single-layer archaeological sites.</a:t>
            </a:r>
          </a:p>
          <a:p>
            <a:endParaRPr lang="en-US" sz="1700" dirty="0"/>
          </a:p>
          <a:p>
            <a:r>
              <a:rPr lang="en-US" sz="1700" dirty="0"/>
              <a:t>RESEARCH OBJECTIVES:</a:t>
            </a:r>
          </a:p>
          <a:p>
            <a:endParaRPr lang="en-US" sz="1700" dirty="0"/>
          </a:p>
          <a:p>
            <a:r>
              <a:rPr lang="en-US" sz="1700" dirty="0"/>
              <a:t>-	</a:t>
            </a:r>
            <a:r>
              <a:rPr lang="en-US" sz="1700" dirty="0" smtClean="0"/>
              <a:t>chronological </a:t>
            </a:r>
            <a:r>
              <a:rPr lang="en-US" sz="1700" dirty="0"/>
              <a:t>differentiation of topographic plans </a:t>
            </a:r>
            <a:r>
              <a:rPr lang="en-US" sz="1700" dirty="0" smtClean="0"/>
              <a:t>of </a:t>
            </a:r>
            <a:r>
              <a:rPr lang="en-US" sz="1700" dirty="0"/>
              <a:t>defensive-residential complexes;</a:t>
            </a:r>
          </a:p>
          <a:p>
            <a:r>
              <a:rPr lang="en-US" sz="1700" dirty="0"/>
              <a:t>-	an initial architectural analysis of the composition and the planning structure of defensive-residential complexes;</a:t>
            </a:r>
          </a:p>
          <a:p>
            <a:r>
              <a:rPr lang="en-US" sz="1700" dirty="0"/>
              <a:t>-	a comparative analysis of the defensive-residential complexes in the steppe zone of South-Eastern Europe and the taiga zone of the North of Western Siberia.</a:t>
            </a:r>
          </a:p>
        </p:txBody>
      </p:sp>
    </p:spTree>
    <p:extLst>
      <p:ext uri="{BB962C8B-B14F-4D97-AF65-F5344CB8AC3E}">
        <p14:creationId xmlns:p14="http://schemas.microsoft.com/office/powerpoint/2010/main" val="3237021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686" y="-18587"/>
            <a:ext cx="9181372" cy="6895174"/>
          </a:xfrm>
          <a:prstGeom prst="rect">
            <a:avLst/>
          </a:prstGeom>
        </p:spPr>
      </p:pic>
      <p:sp>
        <p:nvSpPr>
          <p:cNvPr id="3" name="Прямоугольник 2"/>
          <p:cNvSpPr/>
          <p:nvPr/>
        </p:nvSpPr>
        <p:spPr>
          <a:xfrm>
            <a:off x="251520" y="116632"/>
            <a:ext cx="8640960" cy="5693866"/>
          </a:xfrm>
          <a:prstGeom prst="rect">
            <a:avLst/>
          </a:prstGeom>
        </p:spPr>
        <p:txBody>
          <a:bodyPr wrap="square">
            <a:spAutoFit/>
          </a:bodyPr>
          <a:lstStyle/>
          <a:p>
            <a:pPr algn="ctr">
              <a:buClr>
                <a:srgbClr val="EEECE1"/>
              </a:buClr>
              <a:buSzPct val="70000"/>
            </a:pPr>
            <a:r>
              <a:rPr lang="en-US" dirty="0" smtClean="0">
                <a:solidFill>
                  <a:prstClr val="white"/>
                </a:solidFill>
                <a:latin typeface="Times New Roman" panose="02020603050405020304" pitchFamily="18" charset="0"/>
                <a:cs typeface="Times New Roman" panose="02020603050405020304" pitchFamily="18" charset="0"/>
              </a:rPr>
              <a:t>STATISTICS FOR </a:t>
            </a:r>
            <a:r>
              <a:rPr lang="en-US" dirty="0">
                <a:solidFill>
                  <a:prstClr val="white"/>
                </a:solidFill>
                <a:latin typeface="Times New Roman" panose="02020603050405020304" pitchFamily="18" charset="0"/>
                <a:cs typeface="Times New Roman" panose="02020603050405020304" pitchFamily="18" charset="0"/>
              </a:rPr>
              <a:t>DEFENSE-RESIDENTIAL </a:t>
            </a:r>
            <a:r>
              <a:rPr lang="en-US" dirty="0" smtClean="0">
                <a:solidFill>
                  <a:prstClr val="white"/>
                </a:solidFill>
                <a:latin typeface="Times New Roman" panose="02020603050405020304" pitchFamily="18" charset="0"/>
                <a:cs typeface="Times New Roman" panose="02020603050405020304" pitchFamily="18" charset="0"/>
              </a:rPr>
              <a:t>COMPLEXES OF THE</a:t>
            </a:r>
            <a:endParaRPr lang="en-US" dirty="0">
              <a:solidFill>
                <a:prstClr val="white"/>
              </a:solidFill>
              <a:latin typeface="Times New Roman" panose="02020603050405020304" pitchFamily="18" charset="0"/>
              <a:cs typeface="Times New Roman" panose="02020603050405020304" pitchFamily="18" charset="0"/>
            </a:endParaRPr>
          </a:p>
          <a:p>
            <a:pPr algn="ctr">
              <a:buClr>
                <a:srgbClr val="EEECE1"/>
              </a:buClr>
              <a:buSzPct val="70000"/>
            </a:pPr>
            <a:r>
              <a:rPr lang="en-US" dirty="0">
                <a:solidFill>
                  <a:prstClr val="white"/>
                </a:solidFill>
                <a:latin typeface="Times New Roman" panose="02020603050405020304" pitchFamily="18" charset="0"/>
                <a:cs typeface="Times New Roman" panose="02020603050405020304" pitchFamily="18" charset="0"/>
              </a:rPr>
              <a:t>TERRITORIES OF THE NORTH OF WESTERN SIBERIA</a:t>
            </a:r>
          </a:p>
          <a:p>
            <a:pPr algn="ctr">
              <a:buClr>
                <a:srgbClr val="EEECE1"/>
              </a:buClr>
              <a:buSzPct val="70000"/>
            </a:pPr>
            <a:endParaRPr lang="en-US" dirty="0">
              <a:solidFill>
                <a:prstClr val="white"/>
              </a:solidFill>
              <a:latin typeface="Times New Roman" panose="02020603050405020304" pitchFamily="18" charset="0"/>
              <a:cs typeface="Times New Roman" panose="02020603050405020304" pitchFamily="18" charset="0"/>
            </a:endParaRPr>
          </a:p>
          <a:p>
            <a:pPr algn="ctr">
              <a:buClr>
                <a:srgbClr val="EEECE1"/>
              </a:buClr>
              <a:buSzPct val="70000"/>
            </a:pPr>
            <a:r>
              <a:rPr lang="en-US" dirty="0">
                <a:solidFill>
                  <a:prstClr val="white"/>
                </a:solidFill>
                <a:latin typeface="Times New Roman" panose="02020603050405020304" pitchFamily="18" charset="0"/>
                <a:cs typeface="Times New Roman" panose="02020603050405020304" pitchFamily="18" charset="0"/>
              </a:rPr>
              <a:t>    In </a:t>
            </a:r>
            <a:r>
              <a:rPr lang="en-US" dirty="0" err="1" smtClean="0">
                <a:solidFill>
                  <a:prstClr val="white"/>
                </a:solidFill>
                <a:latin typeface="Times New Roman" panose="02020603050405020304" pitchFamily="18" charset="0"/>
                <a:cs typeface="Times New Roman" panose="02020603050405020304" pitchFamily="18" charset="0"/>
              </a:rPr>
              <a:t>Yugra</a:t>
            </a:r>
            <a:r>
              <a:rPr lang="en-US" dirty="0" smtClean="0">
                <a:solidFill>
                  <a:prstClr val="white"/>
                </a:solidFill>
                <a:latin typeface="Times New Roman" panose="02020603050405020304" pitchFamily="18" charset="0"/>
                <a:cs typeface="Times New Roman" panose="02020603050405020304" pitchFamily="18" charset="0"/>
              </a:rPr>
              <a:t> </a:t>
            </a:r>
            <a:r>
              <a:rPr lang="en-US" dirty="0">
                <a:solidFill>
                  <a:prstClr val="white"/>
                </a:solidFill>
                <a:latin typeface="Times New Roman" panose="02020603050405020304" pitchFamily="18" charset="0"/>
                <a:cs typeface="Times New Roman" panose="02020603050405020304" pitchFamily="18" charset="0"/>
              </a:rPr>
              <a:t>most of the objects of archeology are concentrated </a:t>
            </a:r>
            <a:r>
              <a:rPr lang="en-US" dirty="0" smtClean="0">
                <a:solidFill>
                  <a:prstClr val="white"/>
                </a:solidFill>
                <a:latin typeface="Times New Roman" panose="02020603050405020304" pitchFamily="18" charset="0"/>
                <a:cs typeface="Times New Roman" panose="02020603050405020304" pitchFamily="18" charset="0"/>
              </a:rPr>
              <a:t>in </a:t>
            </a:r>
            <a:r>
              <a:rPr lang="en-US" dirty="0">
                <a:solidFill>
                  <a:prstClr val="white"/>
                </a:solidFill>
                <a:latin typeface="Times New Roman" panose="02020603050405020304" pitchFamily="18" charset="0"/>
                <a:cs typeface="Times New Roman" panose="02020603050405020304" pitchFamily="18" charset="0"/>
              </a:rPr>
              <a:t>groups of 40-50 to </a:t>
            </a:r>
            <a:r>
              <a:rPr lang="en-US" dirty="0" smtClean="0">
                <a:solidFill>
                  <a:prstClr val="white"/>
                </a:solidFill>
                <a:latin typeface="Times New Roman" panose="02020603050405020304" pitchFamily="18" charset="0"/>
                <a:cs typeface="Times New Roman" panose="02020603050405020304" pitchFamily="18" charset="0"/>
              </a:rPr>
              <a:t>100-150 buildings. </a:t>
            </a:r>
            <a:r>
              <a:rPr lang="en-US" dirty="0">
                <a:solidFill>
                  <a:prstClr val="white"/>
                </a:solidFill>
                <a:latin typeface="Times New Roman" panose="02020603050405020304" pitchFamily="18" charset="0"/>
                <a:cs typeface="Times New Roman" panose="02020603050405020304" pitchFamily="18" charset="0"/>
              </a:rPr>
              <a:t>Such groups are called "archaeological complexes". The structure of archaeological complexes includes residential, economic, </a:t>
            </a:r>
            <a:r>
              <a:rPr lang="en-US" dirty="0" smtClean="0">
                <a:solidFill>
                  <a:prstClr val="white"/>
                </a:solidFill>
                <a:latin typeface="Times New Roman" panose="02020603050405020304" pitchFamily="18" charset="0"/>
                <a:cs typeface="Times New Roman" panose="02020603050405020304" pitchFamily="18" charset="0"/>
              </a:rPr>
              <a:t>trade </a:t>
            </a:r>
            <a:r>
              <a:rPr lang="en-US" dirty="0">
                <a:solidFill>
                  <a:prstClr val="white"/>
                </a:solidFill>
                <a:latin typeface="Times New Roman" panose="02020603050405020304" pitchFamily="18" charset="0"/>
                <a:cs typeface="Times New Roman" panose="02020603050405020304" pitchFamily="18" charset="0"/>
              </a:rPr>
              <a:t>and religious objects.</a:t>
            </a:r>
          </a:p>
          <a:p>
            <a:pPr algn="ctr">
              <a:buClr>
                <a:srgbClr val="EEECE1"/>
              </a:buClr>
              <a:buSzPct val="70000"/>
            </a:pPr>
            <a:endParaRPr lang="en-US" dirty="0">
              <a:solidFill>
                <a:prstClr val="white"/>
              </a:solidFill>
              <a:latin typeface="Times New Roman" panose="02020603050405020304" pitchFamily="18" charset="0"/>
              <a:cs typeface="Times New Roman" panose="02020603050405020304" pitchFamily="18" charset="0"/>
            </a:endParaRPr>
          </a:p>
          <a:p>
            <a:pPr algn="ctr">
              <a:buClr>
                <a:srgbClr val="EEECE1"/>
              </a:buClr>
              <a:buSzPct val="70000"/>
            </a:pPr>
            <a:r>
              <a:rPr lang="ru-RU" dirty="0" smtClean="0">
                <a:solidFill>
                  <a:prstClr val="white"/>
                </a:solidFill>
                <a:latin typeface="Times New Roman" panose="02020603050405020304" pitchFamily="18" charset="0"/>
                <a:cs typeface="Times New Roman" panose="02020603050405020304" pitchFamily="18" charset="0"/>
              </a:rPr>
              <a:t>А</a:t>
            </a:r>
            <a:r>
              <a:rPr lang="en-US" dirty="0" smtClean="0">
                <a:solidFill>
                  <a:prstClr val="white"/>
                </a:solidFill>
                <a:latin typeface="Times New Roman" panose="02020603050405020304" pitchFamily="18" charset="0"/>
                <a:cs typeface="Times New Roman" panose="02020603050405020304" pitchFamily="18" charset="0"/>
              </a:rPr>
              <a:t> </a:t>
            </a:r>
            <a:r>
              <a:rPr lang="en-US" dirty="0">
                <a:solidFill>
                  <a:prstClr val="white"/>
                </a:solidFill>
                <a:latin typeface="Times New Roman" panose="02020603050405020304" pitchFamily="18" charset="0"/>
                <a:cs typeface="Times New Roman" panose="02020603050405020304" pitchFamily="18" charset="0"/>
              </a:rPr>
              <a:t>defensive-residential complex is a group of buildings </a:t>
            </a:r>
            <a:r>
              <a:rPr lang="en-US" dirty="0" smtClean="0">
                <a:solidFill>
                  <a:prstClr val="white"/>
                </a:solidFill>
                <a:latin typeface="Times New Roman" panose="02020603050405020304" pitchFamily="18" charset="0"/>
                <a:cs typeface="Times New Roman" panose="02020603050405020304" pitchFamily="18" charset="0"/>
              </a:rPr>
              <a:t>on a </a:t>
            </a:r>
            <a:r>
              <a:rPr lang="en-US" dirty="0">
                <a:solidFill>
                  <a:prstClr val="white"/>
                </a:solidFill>
                <a:latin typeface="Times New Roman" panose="02020603050405020304" pitchFamily="18" charset="0"/>
                <a:cs typeface="Times New Roman" panose="02020603050405020304" pitchFamily="18" charset="0"/>
              </a:rPr>
              <a:t>specially planned territory surrounded by a defense system</a:t>
            </a:r>
            <a:r>
              <a:rPr lang="en-US" dirty="0" smtClean="0">
                <a:solidFill>
                  <a:prstClr val="white"/>
                </a:solidFill>
                <a:latin typeface="Times New Roman" panose="02020603050405020304" pitchFamily="18" charset="0"/>
                <a:cs typeface="Times New Roman" panose="02020603050405020304" pitchFamily="18" charset="0"/>
              </a:rPr>
              <a:t>.</a:t>
            </a:r>
            <a:endParaRPr lang="ru-RU" dirty="0" smtClean="0">
              <a:latin typeface="Times New Roman" panose="02020603050405020304" pitchFamily="18" charset="0"/>
              <a:cs typeface="Times New Roman" panose="02020603050405020304" pitchFamily="18" charset="0"/>
            </a:endParaRPr>
          </a:p>
          <a:p>
            <a:pPr algn="just">
              <a:buClr>
                <a:srgbClr val="EEECE1"/>
              </a:buClr>
              <a:buSzPct val="70000"/>
            </a:pPr>
            <a:r>
              <a:rPr lang="ru-RU" dirty="0" smtClean="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ea typeface="Times New Roman" panose="02020603050405020304" pitchFamily="18" charset="0"/>
            </a:endParaRPr>
          </a:p>
          <a:p>
            <a:pPr algn="just">
              <a:buClr>
                <a:srgbClr val="EEECE1"/>
              </a:buClr>
              <a:buSzPct val="70000"/>
            </a:pPr>
            <a:endParaRPr lang="ru-RU" dirty="0" smtClean="0">
              <a:latin typeface="Times New Roman" panose="02020603050405020304" pitchFamily="18" charset="0"/>
              <a:cs typeface="Times New Roman" panose="02020603050405020304" pitchFamily="18" charset="0"/>
            </a:endParaRPr>
          </a:p>
          <a:p>
            <a:pPr marL="285750" indent="-285750" algn="just">
              <a:buClr>
                <a:srgbClr val="EEECE1"/>
              </a:buClr>
              <a:buSzPct val="70000"/>
              <a:buFont typeface="Wingdings" panose="05000000000000000000" pitchFamily="2" charset="2"/>
              <a:buChar char="v"/>
            </a:pPr>
            <a:r>
              <a:rPr lang="en-US" sz="1600" dirty="0">
                <a:latin typeface="Times New Roman" panose="02020603050405020304" pitchFamily="18" charset="0"/>
                <a:ea typeface="Times New Roman" panose="02020603050405020304" pitchFamily="18" charset="0"/>
              </a:rPr>
              <a:t>The Neolithic-</a:t>
            </a:r>
            <a:r>
              <a:rPr lang="en-US" sz="1600" dirty="0" err="1">
                <a:latin typeface="Times New Roman" panose="02020603050405020304" pitchFamily="18" charset="0"/>
                <a:ea typeface="Times New Roman" panose="02020603050405020304" pitchFamily="18" charset="0"/>
              </a:rPr>
              <a:t>Eneolithic</a:t>
            </a:r>
            <a:r>
              <a:rPr lang="en-US" sz="1600" dirty="0">
                <a:latin typeface="Times New Roman" panose="02020603050405020304" pitchFamily="18" charset="0"/>
                <a:ea typeface="Times New Roman" panose="02020603050405020304" pitchFamily="18" charset="0"/>
              </a:rPr>
              <a:t> Age (VII-III millennium BC) - reliably </a:t>
            </a:r>
            <a:r>
              <a:rPr lang="en-US" sz="1600" dirty="0" smtClean="0">
                <a:latin typeface="Times New Roman" panose="02020603050405020304" pitchFamily="18" charset="0"/>
                <a:ea typeface="Times New Roman" panose="02020603050405020304" pitchFamily="18" charset="0"/>
              </a:rPr>
              <a:t>includes </a:t>
            </a:r>
            <a:r>
              <a:rPr lang="en-US" sz="1600" dirty="0">
                <a:latin typeface="Times New Roman" panose="02020603050405020304" pitchFamily="18" charset="0"/>
                <a:ea typeface="Times New Roman" panose="02020603050405020304" pitchFamily="18" charset="0"/>
              </a:rPr>
              <a:t>2 objects</a:t>
            </a:r>
          </a:p>
          <a:p>
            <a:pPr marL="285750" indent="-285750" algn="just">
              <a:buClr>
                <a:srgbClr val="EEECE1"/>
              </a:buClr>
              <a:buSzPct val="70000"/>
              <a:buFont typeface="Wingdings" panose="05000000000000000000" pitchFamily="2" charset="2"/>
              <a:buChar char="v"/>
            </a:pPr>
            <a:endParaRPr lang="ru-RU" sz="800" dirty="0">
              <a:solidFill>
                <a:prstClr val="white"/>
              </a:solidFill>
              <a:latin typeface="Times New Roman" panose="02020603050405020304" pitchFamily="18" charset="0"/>
              <a:cs typeface="Times New Roman" panose="02020603050405020304" pitchFamily="18" charset="0"/>
            </a:endParaRPr>
          </a:p>
          <a:p>
            <a:pPr marL="285750" indent="-285750" algn="just">
              <a:buClr>
                <a:srgbClr val="EEECE1"/>
              </a:buClr>
              <a:buSzPct val="70000"/>
              <a:buFont typeface="Wingdings" panose="05000000000000000000" pitchFamily="2" charset="2"/>
              <a:buChar char="v"/>
            </a:pPr>
            <a:r>
              <a:rPr lang="en-US" sz="1600" dirty="0">
                <a:solidFill>
                  <a:prstClr val="white"/>
                </a:solidFill>
                <a:latin typeface="Times New Roman" panose="02020603050405020304" pitchFamily="18" charset="0"/>
                <a:ea typeface="Times New Roman" panose="02020603050405020304" pitchFamily="18" charset="0"/>
              </a:rPr>
              <a:t>T</a:t>
            </a:r>
            <a:r>
              <a:rPr lang="en-US" sz="1600" dirty="0" smtClean="0">
                <a:solidFill>
                  <a:prstClr val="white"/>
                </a:solidFill>
                <a:latin typeface="Times New Roman" panose="02020603050405020304" pitchFamily="18" charset="0"/>
                <a:ea typeface="Times New Roman" panose="02020603050405020304" pitchFamily="18" charset="0"/>
              </a:rPr>
              <a:t>he </a:t>
            </a:r>
            <a:r>
              <a:rPr lang="en-US" sz="1600" dirty="0">
                <a:solidFill>
                  <a:prstClr val="white"/>
                </a:solidFill>
                <a:latin typeface="Times New Roman" panose="02020603050405020304" pitchFamily="18" charset="0"/>
                <a:ea typeface="Times New Roman" panose="02020603050405020304" pitchFamily="18" charset="0"/>
              </a:rPr>
              <a:t>Bronze Age </a:t>
            </a:r>
            <a:r>
              <a:rPr lang="en-US" sz="1600" dirty="0" smtClean="0">
                <a:solidFill>
                  <a:prstClr val="white"/>
                </a:solidFill>
                <a:latin typeface="Times New Roman" panose="02020603050405020304" pitchFamily="18" charset="0"/>
                <a:ea typeface="Times New Roman" panose="02020603050405020304" pitchFamily="18" charset="0"/>
              </a:rPr>
              <a:t>(II – I millennium </a:t>
            </a:r>
            <a:r>
              <a:rPr lang="en-US" sz="1600" dirty="0">
                <a:solidFill>
                  <a:prstClr val="white"/>
                </a:solidFill>
                <a:latin typeface="Times New Roman" panose="02020603050405020304" pitchFamily="18" charset="0"/>
                <a:ea typeface="Times New Roman" panose="02020603050405020304" pitchFamily="18" charset="0"/>
              </a:rPr>
              <a:t>BC) - </a:t>
            </a:r>
            <a:r>
              <a:rPr lang="en-US" sz="1600" dirty="0" smtClean="0">
                <a:solidFill>
                  <a:prstClr val="white"/>
                </a:solidFill>
                <a:latin typeface="Times New Roman" panose="02020603050405020304" pitchFamily="18" charset="0"/>
                <a:ea typeface="Times New Roman" panose="02020603050405020304" pitchFamily="18" charset="0"/>
              </a:rPr>
              <a:t>includes </a:t>
            </a:r>
            <a:r>
              <a:rPr lang="en-US" sz="1600" dirty="0">
                <a:solidFill>
                  <a:prstClr val="white"/>
                </a:solidFill>
                <a:latin typeface="Times New Roman" panose="02020603050405020304" pitchFamily="18" charset="0"/>
                <a:ea typeface="Times New Roman" panose="02020603050405020304" pitchFamily="18" charset="0"/>
              </a:rPr>
              <a:t>more than 2 buildings 0 </a:t>
            </a:r>
            <a:r>
              <a:rPr lang="en-US" sz="1600" dirty="0" smtClean="0">
                <a:solidFill>
                  <a:prstClr val="white"/>
                </a:solidFill>
                <a:latin typeface="Times New Roman" panose="02020603050405020304" pitchFamily="18" charset="0"/>
                <a:ea typeface="Times New Roman" panose="02020603050405020304" pitchFamily="18" charset="0"/>
              </a:rPr>
              <a:t>objects</a:t>
            </a:r>
            <a:endParaRPr lang="ru-RU" sz="1600" dirty="0" smtClean="0">
              <a:latin typeface="Times New Roman" panose="02020603050405020304" pitchFamily="18" charset="0"/>
              <a:ea typeface="Times New Roman" panose="02020603050405020304" pitchFamily="18" charset="0"/>
            </a:endParaRPr>
          </a:p>
          <a:p>
            <a:pPr marL="285750" indent="-285750" algn="just">
              <a:buClr>
                <a:srgbClr val="EEECE1"/>
              </a:buClr>
              <a:buSzPct val="70000"/>
              <a:buFont typeface="Wingdings" panose="05000000000000000000" pitchFamily="2" charset="2"/>
              <a:buChar char="v"/>
            </a:pPr>
            <a:endParaRPr lang="ru-RU" sz="800" dirty="0" smtClean="0">
              <a:latin typeface="Times New Roman" panose="02020603050405020304" pitchFamily="18" charset="0"/>
              <a:ea typeface="Times New Roman" panose="02020603050405020304" pitchFamily="18" charset="0"/>
            </a:endParaRPr>
          </a:p>
          <a:p>
            <a:pPr marL="285750" indent="-285750" algn="just">
              <a:buClr>
                <a:srgbClr val="EEECE1"/>
              </a:buClr>
              <a:buSzPct val="70000"/>
              <a:buFont typeface="Wingdings" panose="05000000000000000000" pitchFamily="2" charset="2"/>
              <a:buChar char="v"/>
            </a:pPr>
            <a:r>
              <a:rPr lang="en-US" sz="1600" dirty="0" smtClean="0">
                <a:latin typeface="Times New Roman" panose="02020603050405020304" pitchFamily="18" charset="0"/>
                <a:ea typeface="Times New Roman" panose="02020603050405020304" pitchFamily="18" charset="0"/>
              </a:rPr>
              <a:t>The Early </a:t>
            </a:r>
            <a:r>
              <a:rPr lang="en-US" sz="1600" dirty="0">
                <a:latin typeface="Times New Roman" panose="02020603050405020304" pitchFamily="18" charset="0"/>
                <a:ea typeface="Times New Roman" panose="02020603050405020304" pitchFamily="18" charset="0"/>
              </a:rPr>
              <a:t>Iron Age (VIII-VII centuries BC - III century AD) - about 300 </a:t>
            </a:r>
            <a:r>
              <a:rPr lang="en-US" sz="1600" dirty="0" smtClean="0">
                <a:latin typeface="Times New Roman" panose="02020603050405020304" pitchFamily="18" charset="0"/>
                <a:ea typeface="Times New Roman" panose="02020603050405020304" pitchFamily="18" charset="0"/>
              </a:rPr>
              <a:t>objects</a:t>
            </a:r>
            <a:endParaRPr lang="ru-RU" sz="1600" dirty="0" smtClean="0">
              <a:latin typeface="Times New Roman" panose="02020603050405020304" pitchFamily="18" charset="0"/>
              <a:ea typeface="Times New Roman" panose="02020603050405020304" pitchFamily="18" charset="0"/>
            </a:endParaRPr>
          </a:p>
          <a:p>
            <a:pPr marL="285750" indent="-285750" algn="just">
              <a:buClr>
                <a:srgbClr val="EEECE1"/>
              </a:buClr>
              <a:buSzPct val="70000"/>
              <a:buFont typeface="Wingdings" panose="05000000000000000000" pitchFamily="2" charset="2"/>
              <a:buChar char="v"/>
            </a:pPr>
            <a:endParaRPr lang="ru-RU" sz="800" dirty="0">
              <a:latin typeface="Times New Roman" panose="02020603050405020304" pitchFamily="18" charset="0"/>
              <a:cs typeface="Times New Roman" panose="02020603050405020304" pitchFamily="18" charset="0"/>
            </a:endParaRPr>
          </a:p>
          <a:p>
            <a:pPr marL="285750" indent="-285750" algn="just">
              <a:buClr>
                <a:srgbClr val="EEECE1"/>
              </a:buClr>
              <a:buSzPct val="70000"/>
              <a:buFont typeface="Wingdings" panose="05000000000000000000" pitchFamily="2" charset="2"/>
              <a:buChar char="v"/>
            </a:pPr>
            <a:r>
              <a:rPr lang="en-US" sz="1600" dirty="0" smtClean="0">
                <a:solidFill>
                  <a:prstClr val="white"/>
                </a:solidFill>
                <a:latin typeface="Times New Roman" panose="02020603050405020304" pitchFamily="18" charset="0"/>
                <a:ea typeface="Times New Roman" panose="02020603050405020304" pitchFamily="18" charset="0"/>
              </a:rPr>
              <a:t>The </a:t>
            </a:r>
            <a:r>
              <a:rPr lang="en-US" sz="1600" dirty="0">
                <a:solidFill>
                  <a:prstClr val="white"/>
                </a:solidFill>
                <a:latin typeface="Times New Roman" panose="02020603050405020304" pitchFamily="18" charset="0"/>
                <a:ea typeface="Times New Roman" panose="02020603050405020304" pitchFamily="18" charset="0"/>
              </a:rPr>
              <a:t>Middle Ages (III - early </a:t>
            </a:r>
            <a:r>
              <a:rPr lang="en-US" sz="1600" dirty="0" err="1" smtClean="0">
                <a:solidFill>
                  <a:prstClr val="white"/>
                </a:solidFill>
                <a:latin typeface="Times New Roman" panose="02020603050405020304" pitchFamily="18" charset="0"/>
                <a:ea typeface="Times New Roman" panose="02020603050405020304" pitchFamily="18" charset="0"/>
              </a:rPr>
              <a:t>XVth</a:t>
            </a:r>
            <a:r>
              <a:rPr lang="en-US" sz="1600" dirty="0" smtClean="0">
                <a:solidFill>
                  <a:prstClr val="white"/>
                </a:solidFill>
                <a:latin typeface="Times New Roman" panose="02020603050405020304" pitchFamily="18" charset="0"/>
                <a:ea typeface="Times New Roman" panose="02020603050405020304" pitchFamily="18" charset="0"/>
              </a:rPr>
              <a:t> </a:t>
            </a:r>
            <a:r>
              <a:rPr lang="en-US" sz="1600" dirty="0">
                <a:solidFill>
                  <a:prstClr val="white"/>
                </a:solidFill>
                <a:latin typeface="Times New Roman" panose="02020603050405020304" pitchFamily="18" charset="0"/>
                <a:ea typeface="Times New Roman" panose="02020603050405020304" pitchFamily="18" charset="0"/>
              </a:rPr>
              <a:t>centuries AD) - about 350 </a:t>
            </a:r>
            <a:r>
              <a:rPr lang="en-US" sz="1600" dirty="0" smtClean="0">
                <a:solidFill>
                  <a:prstClr val="white"/>
                </a:solidFill>
                <a:latin typeface="Times New Roman" panose="02020603050405020304" pitchFamily="18" charset="0"/>
                <a:ea typeface="Times New Roman" panose="02020603050405020304" pitchFamily="18" charset="0"/>
              </a:rPr>
              <a:t>objects</a:t>
            </a:r>
            <a:endParaRPr lang="ru-RU" sz="1600" dirty="0" smtClean="0">
              <a:latin typeface="Times New Roman" panose="02020603050405020304" pitchFamily="18" charset="0"/>
              <a:ea typeface="Times New Roman" panose="02020603050405020304" pitchFamily="18" charset="0"/>
            </a:endParaRPr>
          </a:p>
          <a:p>
            <a:pPr marL="285750" indent="-285750" algn="just">
              <a:buClr>
                <a:srgbClr val="EEECE1"/>
              </a:buClr>
              <a:buSzPct val="70000"/>
              <a:buFont typeface="Wingdings" panose="05000000000000000000" pitchFamily="2" charset="2"/>
              <a:buChar char="v"/>
            </a:pPr>
            <a:endParaRPr lang="ru-RU" sz="800" dirty="0">
              <a:latin typeface="Times New Roman" panose="02020603050405020304" pitchFamily="18" charset="0"/>
              <a:cs typeface="Times New Roman" panose="02020603050405020304" pitchFamily="18" charset="0"/>
            </a:endParaRPr>
          </a:p>
          <a:p>
            <a:pPr marL="285750" indent="-285750" algn="just">
              <a:buClr>
                <a:srgbClr val="EEECE1"/>
              </a:buClr>
              <a:buSzPct val="70000"/>
              <a:buFont typeface="Wingdings" panose="05000000000000000000" pitchFamily="2" charset="2"/>
              <a:buChar char="v"/>
            </a:pPr>
            <a:r>
              <a:rPr lang="en-US" sz="1600" dirty="0" smtClean="0">
                <a:latin typeface="Times New Roman" panose="02020603050405020304" pitchFamily="18" charset="0"/>
                <a:cs typeface="Times New Roman" panose="02020603050405020304" pitchFamily="18" charset="0"/>
              </a:rPr>
              <a:t>XV-XVIII centuries </a:t>
            </a:r>
            <a:r>
              <a:rPr lang="en-US" sz="1600" dirty="0">
                <a:latin typeface="Times New Roman" panose="02020603050405020304" pitchFamily="18" charset="0"/>
                <a:cs typeface="Times New Roman" panose="02020603050405020304" pitchFamily="18" charset="0"/>
              </a:rPr>
              <a:t>AD - about 50 </a:t>
            </a:r>
            <a:r>
              <a:rPr lang="en-US" sz="1600" dirty="0" smtClean="0">
                <a:latin typeface="Times New Roman" panose="02020603050405020304" pitchFamily="18" charset="0"/>
                <a:cs typeface="Times New Roman" panose="02020603050405020304" pitchFamily="18" charset="0"/>
              </a:rPr>
              <a:t>objects</a:t>
            </a:r>
          </a:p>
          <a:p>
            <a:pPr marL="285750" indent="-285750" algn="just">
              <a:buClr>
                <a:srgbClr val="EEECE1"/>
              </a:buClr>
              <a:buSzPct val="70000"/>
              <a:buFont typeface="Wingdings" panose="05000000000000000000" pitchFamily="2" charset="2"/>
              <a:buChar char="v"/>
            </a:pPr>
            <a:endParaRPr lang="ru-RU" dirty="0">
              <a:latin typeface="Times New Roman" panose="02020603050405020304" pitchFamily="18" charset="0"/>
              <a:cs typeface="Times New Roman" panose="02020603050405020304" pitchFamily="18" charset="0"/>
            </a:endParaRPr>
          </a:p>
          <a:p>
            <a:pPr algn="just">
              <a:buClr>
                <a:srgbClr val="EEECE1"/>
              </a:buClr>
              <a:buSzPct val="70000"/>
            </a:pPr>
            <a:r>
              <a:rPr lang="en-US" dirty="0" smtClean="0">
                <a:latin typeface="Times New Roman" panose="02020603050405020304" pitchFamily="18" charset="0"/>
                <a:cs typeface="Times New Roman" panose="02020603050405020304" pitchFamily="18" charset="0"/>
              </a:rPr>
              <a:t>Most of </a:t>
            </a:r>
            <a:r>
              <a:rPr lang="en-US" dirty="0">
                <a:latin typeface="Times New Roman" panose="02020603050405020304" pitchFamily="18" charset="0"/>
                <a:cs typeface="Times New Roman" panose="02020603050405020304" pitchFamily="18" charset="0"/>
              </a:rPr>
              <a:t>the defensive-residential complexes </a:t>
            </a:r>
            <a:r>
              <a:rPr lang="en-US" dirty="0" smtClean="0">
                <a:latin typeface="Times New Roman" panose="02020603050405020304" pitchFamily="18" charset="0"/>
                <a:cs typeface="Times New Roman" panose="02020603050405020304" pitchFamily="18" charset="0"/>
              </a:rPr>
              <a:t>on </a:t>
            </a:r>
            <a:r>
              <a:rPr lang="en-US" dirty="0">
                <a:latin typeface="Times New Roman" panose="02020603050405020304" pitchFamily="18" charset="0"/>
                <a:cs typeface="Times New Roman" panose="02020603050405020304" pitchFamily="18" charset="0"/>
              </a:rPr>
              <a:t>the territory of the North of Western Siberia </a:t>
            </a:r>
            <a:r>
              <a:rPr lang="en-US" dirty="0" smtClean="0">
                <a:latin typeface="Times New Roman" panose="02020603050405020304" pitchFamily="18" charset="0"/>
                <a:cs typeface="Times New Roman" panose="02020603050405020304" pitchFamily="18" charset="0"/>
              </a:rPr>
              <a:t>refer to the </a:t>
            </a:r>
            <a:r>
              <a:rPr lang="en-US" dirty="0">
                <a:latin typeface="Times New Roman" panose="02020603050405020304" pitchFamily="18" charset="0"/>
                <a:cs typeface="Times New Roman" panose="02020603050405020304" pitchFamily="18" charset="0"/>
              </a:rPr>
              <a:t>VIII - XIII </a:t>
            </a:r>
            <a:r>
              <a:rPr lang="en-US" dirty="0" smtClean="0">
                <a:latin typeface="Times New Roman" panose="02020603050405020304" pitchFamily="18" charset="0"/>
                <a:cs typeface="Times New Roman" panose="02020603050405020304" pitchFamily="18" charset="0"/>
              </a:rPr>
              <a:t>centuries AD</a:t>
            </a:r>
            <a:endParaRPr lang="ru-RU"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8537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noProof="0" dirty="0" smtClean="0"/>
              <a:t>2. </a:t>
            </a:r>
            <a:r>
              <a:rPr lang="ru-RU" sz="4000" b="0" kern="1200" noProof="0" dirty="0" smtClean="0">
                <a:ln>
                  <a:noFill/>
                </a:ln>
                <a:solidFill>
                  <a:schemeClr val="tx2"/>
                </a:solidFill>
                <a:effectLst>
                  <a:outerShdw blurRad="50800" dist="38100" dir="2700000" algn="tl" rotWithShape="0">
                    <a:prstClr val="black">
                      <a:alpha val="40000"/>
                    </a:prstClr>
                  </a:outerShdw>
                </a:effectLst>
                <a:latin typeface="+mj-lt"/>
                <a:ea typeface="+mj-ea"/>
                <a:cs typeface="+mj-cs"/>
              </a:rPr>
              <a:t>[Предмет викторины] относится к категории:</a:t>
            </a:r>
            <a:endParaRPr lang="ru-RU" noProof="0" dirty="0"/>
          </a:p>
        </p:txBody>
      </p:sp>
      <p:sp>
        <p:nvSpPr>
          <p:cNvPr id="3" name="Content Placeholder 2"/>
          <p:cNvSpPr>
            <a:spLocks noGrp="1"/>
          </p:cNvSpPr>
          <p:nvPr>
            <p:ph idx="1"/>
          </p:nvPr>
        </p:nvSpPr>
        <p:spPr/>
        <p:txBody>
          <a:bodyPr/>
          <a:lstStyle/>
          <a:p>
            <a:r>
              <a:rPr lang="ru-RU" sz="3200" kern="1200" noProof="0" dirty="0" smtClean="0">
                <a:solidFill>
                  <a:schemeClr val="tx1"/>
                </a:solidFill>
                <a:latin typeface="+mn-lt"/>
                <a:ea typeface="+mn-ea"/>
                <a:cs typeface="+mn-cs"/>
              </a:rPr>
              <a:t>[Вставьте неправильный ответ]</a:t>
            </a:r>
            <a:endParaRPr lang="ru-RU" noProof="0" dirty="0" smtClean="0"/>
          </a:p>
          <a:p>
            <a:r>
              <a:rPr lang="ru-RU" sz="3200" kern="1200" noProof="0" dirty="0" smtClean="0">
                <a:solidFill>
                  <a:schemeClr val="tx1"/>
                </a:solidFill>
                <a:latin typeface="+mn-lt"/>
                <a:ea typeface="+mn-ea"/>
                <a:cs typeface="+mn-cs"/>
              </a:rPr>
              <a:t>[Вставьте неправильный ответ]</a:t>
            </a:r>
            <a:endParaRPr lang="ru-RU" noProof="0" dirty="0" smtClean="0"/>
          </a:p>
          <a:p>
            <a:r>
              <a:rPr lang="ru-RU" sz="3200" kern="1200" noProof="0" dirty="0" smtClean="0">
                <a:solidFill>
                  <a:schemeClr val="tx1"/>
                </a:solidFill>
                <a:latin typeface="+mn-lt"/>
                <a:ea typeface="+mn-ea"/>
                <a:cs typeface="+mn-cs"/>
              </a:rPr>
              <a:t>[Вставьте неправильный ответ]</a:t>
            </a:r>
            <a:endParaRPr lang="ru-RU" noProof="0" dirty="0" smtClean="0"/>
          </a:p>
          <a:p>
            <a:r>
              <a:rPr lang="ru-RU" sz="3200" kern="1200" noProof="0" dirty="0" smtClean="0">
                <a:solidFill>
                  <a:schemeClr val="tx1"/>
                </a:solidFill>
                <a:latin typeface="+mn-lt"/>
                <a:ea typeface="+mn-ea"/>
                <a:cs typeface="+mn-cs"/>
              </a:rPr>
              <a:t>[Вставьте правильный ответ]</a:t>
            </a:r>
            <a:endParaRPr lang="ru-RU" noProof="0" dirty="0" smtClean="0"/>
          </a:p>
          <a:p>
            <a:pPr>
              <a:buNone/>
            </a:pPr>
            <a:endParaRPr lang="ru-RU" noProof="0" dirty="0"/>
          </a:p>
        </p:txBody>
      </p:sp>
      <p:pic>
        <p:nvPicPr>
          <p:cNvPr id="4" name="Рисунок 3"/>
          <p:cNvPicPr>
            <a:picLocks noChangeAspect="1"/>
          </p:cNvPicPr>
          <p:nvPr/>
        </p:nvPicPr>
        <p:blipFill>
          <a:blip r:embed="rId3"/>
          <a:stretch>
            <a:fillRect/>
          </a:stretch>
        </p:blipFill>
        <p:spPr>
          <a:xfrm>
            <a:off x="-21308" y="282"/>
            <a:ext cx="9181372" cy="6895174"/>
          </a:xfrm>
          <a:prstGeom prst="rect">
            <a:avLst/>
          </a:prstGeom>
        </p:spPr>
      </p:pic>
      <p:sp>
        <p:nvSpPr>
          <p:cNvPr id="5" name="Прямоугольник 4"/>
          <p:cNvSpPr/>
          <p:nvPr/>
        </p:nvSpPr>
        <p:spPr>
          <a:xfrm>
            <a:off x="215514" y="6310681"/>
            <a:ext cx="8820982" cy="584775"/>
          </a:xfrm>
          <a:prstGeom prst="rect">
            <a:avLst/>
          </a:prstGeom>
        </p:spPr>
        <p:txBody>
          <a:bodyPr wrap="square">
            <a:spAutoFit/>
          </a:bodyPr>
          <a:lstStyle/>
          <a:p>
            <a:pPr lvl="0" algn="ctr">
              <a:buClr>
                <a:srgbClr val="EEECE1"/>
              </a:buClr>
              <a:buSzPct val="70000"/>
            </a:pPr>
            <a:r>
              <a:rPr lang="en-US" sz="1600" dirty="0" smtClean="0">
                <a:solidFill>
                  <a:prstClr val="white"/>
                </a:solidFill>
                <a:latin typeface="Times New Roman" panose="02020603050405020304" pitchFamily="18" charset="0"/>
                <a:cs typeface="Times New Roman" panose="02020603050405020304" pitchFamily="18" charset="0"/>
              </a:rPr>
              <a:t>Fig. </a:t>
            </a:r>
            <a:r>
              <a:rPr lang="ru-RU" sz="1600" dirty="0" smtClean="0">
                <a:solidFill>
                  <a:prstClr val="white"/>
                </a:solidFill>
                <a:latin typeface="Times New Roman" panose="02020603050405020304" pitchFamily="18" charset="0"/>
                <a:cs typeface="Times New Roman" panose="02020603050405020304" pitchFamily="18" charset="0"/>
              </a:rPr>
              <a:t>2. </a:t>
            </a:r>
            <a:r>
              <a:rPr lang="en-US" sz="1600" dirty="0">
                <a:solidFill>
                  <a:prstClr val="white"/>
                </a:solidFill>
                <a:latin typeface="Times New Roman" panose="02020603050405020304" pitchFamily="18" charset="0"/>
                <a:cs typeface="Times New Roman" panose="02020603050405020304" pitchFamily="18" charset="0"/>
              </a:rPr>
              <a:t>Map of Eurasia. The territory of Northern Asia. </a:t>
            </a:r>
            <a:r>
              <a:rPr lang="en-US" sz="1600" dirty="0" smtClean="0">
                <a:solidFill>
                  <a:prstClr val="white"/>
                </a:solidFill>
                <a:latin typeface="Times New Roman" panose="02020603050405020304" pitchFamily="18" charset="0"/>
                <a:cs typeface="Times New Roman" panose="02020603050405020304" pitchFamily="18" charset="0"/>
              </a:rPr>
              <a:t>The area of research</a:t>
            </a:r>
            <a:endParaRPr lang="en-US" sz="1600" dirty="0">
              <a:solidFill>
                <a:prstClr val="white"/>
              </a:solidFill>
              <a:latin typeface="Times New Roman" panose="02020603050405020304" pitchFamily="18" charset="0"/>
              <a:cs typeface="Times New Roman" panose="02020603050405020304" pitchFamily="18" charset="0"/>
            </a:endParaRPr>
          </a:p>
          <a:p>
            <a:pPr lvl="0" algn="ctr">
              <a:buClr>
                <a:srgbClr val="EEECE1"/>
              </a:buClr>
              <a:buSzPct val="70000"/>
            </a:pPr>
            <a:r>
              <a:rPr lang="ru-RU" sz="1600" dirty="0" smtClean="0">
                <a:solidFill>
                  <a:prstClr val="white"/>
                </a:solidFill>
                <a:latin typeface="Times New Roman" panose="02020603050405020304" pitchFamily="18" charset="0"/>
                <a:cs typeface="Times New Roman" panose="02020603050405020304" pitchFamily="18" charset="0"/>
              </a:rPr>
              <a:t>.</a:t>
            </a:r>
            <a:endParaRPr lang="ru-RU" sz="1600" dirty="0">
              <a:solidFill>
                <a:prstClr val="white"/>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t="2750" r="2076" b="1963"/>
          <a:stretch/>
        </p:blipFill>
        <p:spPr>
          <a:xfrm rot="16200000">
            <a:off x="1444452" y="-1148469"/>
            <a:ext cx="6326781" cy="8712968"/>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Литейная">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140000" t="120000" r="105000" b="150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DC2E612-41BB-411E-9D39-AB2E0F6509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Тест с выбором ответов (4 варианта ответа)</Template>
  <TotalTime>0</TotalTime>
  <Words>1905</Words>
  <Application>Microsoft Macintosh PowerPoint</Application>
  <PresentationFormat>Экран (4:3)</PresentationFormat>
  <Paragraphs>157</Paragraphs>
  <Slides>26</Slides>
  <Notes>6</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26</vt:i4>
      </vt:variant>
    </vt:vector>
  </HeadingPairs>
  <TitlesOfParts>
    <vt:vector size="31" baseType="lpstr">
      <vt:lpstr>Calibri</vt:lpstr>
      <vt:lpstr>Constantia</vt:lpstr>
      <vt:lpstr>Times New Roman</vt:lpstr>
      <vt:lpstr>Wingdings</vt:lpstr>
      <vt:lpstr>Литейная</vt:lpstr>
      <vt:lpstr>DEFENSIVE-RESIDENTIAL COMPLEXES OF THE ABORIGENOUS POPULATION OF NORTHERN ASIA the mid. 1st mill. BC – the mid. of the II mill. AD.  The resettlement in the Far North of Euroasia (origins, development, decline)</vt:lpstr>
      <vt:lpstr>1. Реальный факт о [предмет викторины]:</vt:lpstr>
      <vt:lpstr>Презентация PowerPoint</vt:lpstr>
      <vt:lpstr>Презентация PowerPoint</vt:lpstr>
      <vt:lpstr>3. Где находится [предмет викторины]?</vt:lpstr>
      <vt:lpstr>5. Как долго остается [предмет викторины] со своей матерью?</vt:lpstr>
      <vt:lpstr>Презентация PowerPoint</vt:lpstr>
      <vt:lpstr>Презентация PowerPoint</vt:lpstr>
      <vt:lpstr>2. [Предмет викторины] относится к категории: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2018-06-24T19:01:27Z</dcterms:created>
  <dcterms:modified xsi:type="dcterms:W3CDTF">2018-07-26T02:02:48Z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TC101659539990</vt:lpwstr>
  </property>
</Properties>
</file>