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2" r:id="rId2"/>
    <p:sldId id="333" r:id="rId3"/>
    <p:sldId id="330" r:id="rId4"/>
    <p:sldId id="314" r:id="rId5"/>
    <p:sldId id="337" r:id="rId6"/>
    <p:sldId id="288" r:id="rId7"/>
    <p:sldId id="329" r:id="rId8"/>
    <p:sldId id="310" r:id="rId9"/>
    <p:sldId id="317" r:id="rId10"/>
    <p:sldId id="331" r:id="rId11"/>
    <p:sldId id="336" r:id="rId12"/>
    <p:sldId id="323" r:id="rId13"/>
    <p:sldId id="334" r:id="rId14"/>
    <p:sldId id="328" r:id="rId15"/>
    <p:sldId id="285" r:id="rId16"/>
    <p:sldId id="300" r:id="rId17"/>
    <p:sldId id="301" r:id="rId18"/>
    <p:sldId id="274" r:id="rId19"/>
    <p:sldId id="304" r:id="rId20"/>
    <p:sldId id="315" r:id="rId21"/>
    <p:sldId id="335" r:id="rId22"/>
    <p:sldId id="324" r:id="rId23"/>
    <p:sldId id="295" r:id="rId24"/>
    <p:sldId id="275" r:id="rId25"/>
    <p:sldId id="305" r:id="rId26"/>
    <p:sldId id="325" r:id="rId27"/>
    <p:sldId id="297" r:id="rId28"/>
    <p:sldId id="262" r:id="rId29"/>
    <p:sldId id="294" r:id="rId30"/>
    <p:sldId id="327"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C6"/>
    <a:srgbClr val="942F24"/>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660"/>
  </p:normalViewPr>
  <p:slideViewPr>
    <p:cSldViewPr snapToGrid="0">
      <p:cViewPr varScale="1">
        <p:scale>
          <a:sx n="67" d="100"/>
          <a:sy n="67" d="100"/>
        </p:scale>
        <p:origin x="70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217390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3531680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109177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24491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148364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363162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375824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51104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245461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214337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FA916B7-0181-4234-86E5-654B8716FFCA}"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52C96B-680F-4A19-8E12-3B34C3323A7D}" type="slidenum">
              <a:rPr lang="ru-RU" smtClean="0"/>
              <a:pPr/>
              <a:t>‹#›</a:t>
            </a:fld>
            <a:endParaRPr lang="ru-RU"/>
          </a:p>
        </p:txBody>
      </p:sp>
    </p:spTree>
    <p:extLst>
      <p:ext uri="{BB962C8B-B14F-4D97-AF65-F5344CB8AC3E}">
        <p14:creationId xmlns:p14="http://schemas.microsoft.com/office/powerpoint/2010/main" val="211739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916B7-0181-4234-86E5-654B8716FFCA}" type="datetimeFigureOut">
              <a:rPr lang="ru-RU" smtClean="0"/>
              <a:pPr/>
              <a:t>28.03.2019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2C96B-680F-4A19-8E12-3B34C3323A7D}" type="slidenum">
              <a:rPr lang="ru-RU" smtClean="0"/>
              <a:pPr/>
              <a:t>‹#›</a:t>
            </a:fld>
            <a:endParaRPr lang="ru-RU"/>
          </a:p>
        </p:txBody>
      </p:sp>
    </p:spTree>
    <p:extLst>
      <p:ext uri="{BB962C8B-B14F-4D97-AF65-F5344CB8AC3E}">
        <p14:creationId xmlns:p14="http://schemas.microsoft.com/office/powerpoint/2010/main" val="2901163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tif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jpeg"/><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image" Target="../media/image43.tiff"/><Relationship Id="rId1" Type="http://schemas.openxmlformats.org/officeDocument/2006/relationships/slideLayout" Target="../slideLayouts/slideLayout7.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7.xml"/><Relationship Id="rId4" Type="http://schemas.openxmlformats.org/officeDocument/2006/relationships/image" Target="../media/image51.tiff"/></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2.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63.tiff"/><Relationship Id="rId2" Type="http://schemas.openxmlformats.org/officeDocument/2006/relationships/image" Target="../media/image58.tiff"/><Relationship Id="rId1" Type="http://schemas.openxmlformats.org/officeDocument/2006/relationships/slideLayout" Target="../slideLayouts/slideLayout7.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tiff"/></Relationships>
</file>

<file path=ppt/slides/_rels/slide23.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png"/><Relationship Id="rId7" Type="http://schemas.openxmlformats.org/officeDocument/2006/relationships/image" Target="../media/image69.tiff"/><Relationship Id="rId2" Type="http://schemas.openxmlformats.org/officeDocument/2006/relationships/image" Target="../media/image64.tiff"/><Relationship Id="rId1" Type="http://schemas.openxmlformats.org/officeDocument/2006/relationships/slideLayout" Target="../slideLayouts/slideLayout7.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24.xml.rels><?xml version="1.0" encoding="UTF-8" standalone="yes"?>
<Relationships xmlns="http://schemas.openxmlformats.org/package/2006/relationships"><Relationship Id="rId3" Type="http://schemas.openxmlformats.org/officeDocument/2006/relationships/image" Target="../media/image72.tiff"/><Relationship Id="rId7" Type="http://schemas.openxmlformats.org/officeDocument/2006/relationships/image" Target="../media/image76.tiff"/><Relationship Id="rId2" Type="http://schemas.openxmlformats.org/officeDocument/2006/relationships/image" Target="../media/image71.tiff"/><Relationship Id="rId1" Type="http://schemas.openxmlformats.org/officeDocument/2006/relationships/slideLayout" Target="../slideLayouts/slideLayout7.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8.tiff"/><Relationship Id="rId7" Type="http://schemas.openxmlformats.org/officeDocument/2006/relationships/image" Target="../media/image92.tiff"/><Relationship Id="rId2" Type="http://schemas.openxmlformats.org/officeDocument/2006/relationships/image" Target="../media/image87.tiff"/><Relationship Id="rId1" Type="http://schemas.openxmlformats.org/officeDocument/2006/relationships/slideLayout" Target="../slideLayouts/slideLayout7.xml"/><Relationship Id="rId6" Type="http://schemas.openxmlformats.org/officeDocument/2006/relationships/image" Target="../media/image91.tiff"/><Relationship Id="rId5" Type="http://schemas.openxmlformats.org/officeDocument/2006/relationships/image" Target="../media/image90.tiff"/><Relationship Id="rId4" Type="http://schemas.openxmlformats.org/officeDocument/2006/relationships/image" Target="../media/image89.tiff"/></Relationships>
</file>

<file path=ppt/slides/_rels/slide27.xml.rels><?xml version="1.0" encoding="UTF-8" standalone="yes"?>
<Relationships xmlns="http://schemas.openxmlformats.org/package/2006/relationships"><Relationship Id="rId3" Type="http://schemas.openxmlformats.org/officeDocument/2006/relationships/image" Target="../media/image94.tiff"/><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02.png"/><Relationship Id="rId7" Type="http://schemas.openxmlformats.org/officeDocument/2006/relationships/image" Target="../media/image5.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3240" b="140"/>
          <a:stretch/>
        </p:blipFill>
        <p:spPr>
          <a:xfrm>
            <a:off x="136187" y="159020"/>
            <a:ext cx="11841803" cy="6530231"/>
          </a:xfrm>
          <a:prstGeom prst="rect">
            <a:avLst/>
          </a:prstGeom>
        </p:spPr>
      </p:pic>
      <p:sp>
        <p:nvSpPr>
          <p:cNvPr id="2" name="Заголовок 1"/>
          <p:cNvSpPr>
            <a:spLocks noGrp="1"/>
          </p:cNvSpPr>
          <p:nvPr>
            <p:ph type="ctrTitle"/>
          </p:nvPr>
        </p:nvSpPr>
        <p:spPr>
          <a:xfrm>
            <a:off x="529683" y="2068114"/>
            <a:ext cx="11308580" cy="2271828"/>
          </a:xfrm>
        </p:spPr>
        <p:txBody>
          <a:bodyPr>
            <a:normAutofit fontScale="90000"/>
          </a:bodyPr>
          <a:lstStyle/>
          <a:p>
            <a:br>
              <a:rPr lang="ru-RU" sz="4400" b="1" dirty="0">
                <a:solidFill>
                  <a:schemeClr val="bg1"/>
                </a:solidFill>
                <a:latin typeface="Times New Roman" panose="02020603050405020304" pitchFamily="18" charset="0"/>
                <a:cs typeface="Times New Roman" panose="02020603050405020304" pitchFamily="18" charset="0"/>
              </a:rPr>
            </a:br>
            <a:br>
              <a:rPr lang="ru-RU" sz="4400" b="1" dirty="0">
                <a:solidFill>
                  <a:schemeClr val="bg1"/>
                </a:solidFill>
                <a:latin typeface="Times New Roman" panose="02020603050405020304" pitchFamily="18" charset="0"/>
                <a:cs typeface="Times New Roman" panose="02020603050405020304" pitchFamily="18" charset="0"/>
              </a:rPr>
            </a:br>
            <a:r>
              <a:rPr lang="en-US" sz="4400" b="1" dirty="0">
                <a:solidFill>
                  <a:schemeClr val="bg1"/>
                </a:solidFill>
                <a:latin typeface="Times New Roman" panose="02020603050405020304" pitchFamily="18" charset="0"/>
                <a:cs typeface="Times New Roman" panose="02020603050405020304" pitchFamily="18" charset="0"/>
              </a:rPr>
              <a:t>Complex architectural structures of the early Neolithic of the North Siberia </a:t>
            </a:r>
            <a:br>
              <a:rPr lang="ru-RU" sz="4400" b="1" dirty="0">
                <a:solidFill>
                  <a:schemeClr val="bg1"/>
                </a:solidFill>
                <a:latin typeface="Times New Roman" panose="02020603050405020304" pitchFamily="18" charset="0"/>
                <a:cs typeface="Times New Roman" panose="02020603050405020304" pitchFamily="18" charset="0"/>
              </a:rPr>
            </a:br>
            <a:r>
              <a:rPr lang="en-US" sz="4400" b="1" dirty="0">
                <a:solidFill>
                  <a:schemeClr val="bg1"/>
                </a:solidFill>
                <a:latin typeface="Times New Roman" panose="02020603050405020304" pitchFamily="18" charset="0"/>
                <a:cs typeface="Times New Roman" panose="02020603050405020304" pitchFamily="18" charset="0"/>
              </a:rPr>
              <a:t>(based on materials from the ancient settlement </a:t>
            </a:r>
            <a:r>
              <a:rPr lang="en-US" sz="4400" b="1" dirty="0" err="1">
                <a:solidFill>
                  <a:schemeClr val="bg1"/>
                </a:solidFill>
                <a:latin typeface="Times New Roman" panose="02020603050405020304" pitchFamily="18" charset="0"/>
                <a:cs typeface="Times New Roman" panose="02020603050405020304" pitchFamily="18" charset="0"/>
              </a:rPr>
              <a:t>Kayukovo</a:t>
            </a:r>
            <a:r>
              <a:rPr lang="en-US" sz="4400" b="1" dirty="0">
                <a:solidFill>
                  <a:schemeClr val="bg1"/>
                </a:solidFill>
                <a:latin typeface="Times New Roman" panose="02020603050405020304" pitchFamily="18" charset="0"/>
                <a:cs typeface="Times New Roman" panose="02020603050405020304" pitchFamily="18" charset="0"/>
              </a:rPr>
              <a:t> 2)</a:t>
            </a:r>
            <a:endParaRPr lang="ru-RU" sz="4400" b="1"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18170" y="4948136"/>
            <a:ext cx="11290610" cy="1712640"/>
          </a:xfrm>
        </p:spPr>
        <p:txBody>
          <a:bodyPr>
            <a:normAutofit/>
          </a:bodyPr>
          <a:lstStyle/>
          <a:p>
            <a:pPr algn="l"/>
            <a:r>
              <a:rPr lang="ru-RU" sz="2000" dirty="0">
                <a:solidFill>
                  <a:srgbClr val="C00000"/>
                </a:solidFill>
                <a:latin typeface="Times New Roman" panose="02020603050405020304" pitchFamily="18" charset="0"/>
                <a:cs typeface="Times New Roman" panose="02020603050405020304" pitchFamily="18" charset="0"/>
              </a:rPr>
              <a:t>           </a:t>
            </a:r>
            <a:r>
              <a:rPr lang="en-US" altLang="ru-RU" sz="1400" b="1" dirty="0">
                <a:solidFill>
                  <a:srgbClr val="C00000"/>
                </a:solidFill>
                <a:latin typeface="Times New Roman" panose="02020603050405020304" pitchFamily="18" charset="0"/>
                <a:cs typeface="Times New Roman" panose="02020603050405020304" pitchFamily="18" charset="0"/>
              </a:rPr>
              <a:t>SURGUT STATE UNIVERSITY YUGRA. LABORATORY FOR ARCHAEOLOGY AND ETHNOGRAPHY</a:t>
            </a:r>
            <a:r>
              <a:rPr lang="ru-RU" altLang="ru-RU" sz="1400" b="1" dirty="0">
                <a:solidFill>
                  <a:srgbClr val="C00000"/>
                </a:solidFill>
                <a:latin typeface="Times New Roman" panose="02020603050405020304" pitchFamily="18" charset="0"/>
                <a:cs typeface="Times New Roman" panose="02020603050405020304" pitchFamily="18" charset="0"/>
              </a:rPr>
              <a:t> </a:t>
            </a:r>
            <a:endParaRPr lang="en-US" altLang="ru-RU" sz="1400" b="1" dirty="0">
              <a:solidFill>
                <a:srgbClr val="C00000"/>
              </a:solidFill>
              <a:latin typeface="Times New Roman" panose="02020603050405020304" pitchFamily="18" charset="0"/>
              <a:cs typeface="Times New Roman" panose="02020603050405020304" pitchFamily="18" charset="0"/>
            </a:endParaRPr>
          </a:p>
          <a:p>
            <a:pPr algn="l"/>
            <a:r>
              <a:rPr lang="de-DE" sz="1400" dirty="0">
                <a:solidFill>
                  <a:srgbClr val="C00000"/>
                </a:solidFill>
                <a:latin typeface="Times New Roman" panose="02020603050405020304" pitchFamily="18" charset="0"/>
                <a:cs typeface="Times New Roman" panose="02020603050405020304" pitchFamily="18" charset="0"/>
              </a:rPr>
              <a:t>                                 </a:t>
            </a:r>
            <a:r>
              <a:rPr lang="de-DE" sz="1400" b="1" dirty="0">
                <a:solidFill>
                  <a:srgbClr val="C00000"/>
                </a:solidFill>
                <a:latin typeface="Times New Roman" panose="02020603050405020304" pitchFamily="18" charset="0"/>
                <a:cs typeface="Times New Roman" panose="02020603050405020304" pitchFamily="18" charset="0"/>
              </a:rPr>
              <a:t>INSTITUT FÜR UR- UND FRÜHGESCHICHTE CHRISTIAN-ALBRECHTS-UNIVERSITÄT ZU KIEL</a:t>
            </a:r>
            <a:endParaRPr lang="en-US" sz="1400" b="1" dirty="0">
              <a:solidFill>
                <a:srgbClr val="C00000"/>
              </a:solidFill>
              <a:latin typeface="Times New Roman" panose="02020603050405020304" pitchFamily="18" charset="0"/>
              <a:cs typeface="Times New Roman" panose="02020603050405020304" pitchFamily="18" charset="0"/>
            </a:endParaRPr>
          </a:p>
          <a:p>
            <a:pPr lvl="0" algn="l" fontAlgn="base">
              <a:spcAft>
                <a:spcPct val="0"/>
              </a:spcAft>
            </a:pPr>
            <a:r>
              <a:rPr lang="ru-RU" altLang="ru-RU" sz="1400" b="1" dirty="0">
                <a:solidFill>
                  <a:srgbClr val="C00000"/>
                </a:solidFill>
                <a:latin typeface="Times New Roman" panose="02020603050405020304" pitchFamily="18" charset="0"/>
                <a:cs typeface="Times New Roman" panose="02020603050405020304" pitchFamily="18" charset="0"/>
              </a:rPr>
              <a:t>                     </a:t>
            </a:r>
            <a:r>
              <a:rPr lang="en-US" altLang="ru-RU" sz="1400" b="1" dirty="0">
                <a:solidFill>
                  <a:srgbClr val="C00000"/>
                </a:solidFill>
                <a:latin typeface="Times New Roman" panose="02020603050405020304" pitchFamily="18" charset="0"/>
                <a:cs typeface="Times New Roman" panose="02020603050405020304" pitchFamily="18" charset="0"/>
              </a:rPr>
              <a:t>OPERATOR FUND OF THE PRESIDENTIAL GRANTS FOR THE DEVELOPMENT OF CIVIL SOCIETY</a:t>
            </a:r>
            <a:endParaRPr lang="ru-RU" altLang="ru-RU" sz="1400" b="1" dirty="0">
              <a:solidFill>
                <a:srgbClr val="C00000"/>
              </a:solidFill>
              <a:latin typeface="Times New Roman" panose="02020603050405020304" pitchFamily="18" charset="0"/>
              <a:cs typeface="Times New Roman" panose="02020603050405020304" pitchFamily="18" charset="0"/>
            </a:endParaRPr>
          </a:p>
          <a:p>
            <a:pPr lvl="0" algn="l" fontAlgn="base">
              <a:spcAft>
                <a:spcPct val="0"/>
              </a:spcAft>
            </a:pPr>
            <a:r>
              <a:rPr lang="ru-RU" altLang="ru-RU" sz="1400" b="1" dirty="0">
                <a:solidFill>
                  <a:srgbClr val="C00000"/>
                </a:solidFill>
                <a:latin typeface="Times New Roman" panose="02020603050405020304" pitchFamily="18" charset="0"/>
                <a:cs typeface="Times New Roman" panose="02020603050405020304" pitchFamily="18" charset="0"/>
              </a:rPr>
              <a:t>                                   </a:t>
            </a:r>
            <a:r>
              <a:rPr lang="en-US" altLang="ru-RU" sz="1400" b="1" dirty="0">
                <a:solidFill>
                  <a:srgbClr val="C00000"/>
                </a:solidFill>
                <a:latin typeface="Times New Roman" panose="02020603050405020304" pitchFamily="18" charset="0"/>
                <a:cs typeface="Times New Roman" panose="02020603050405020304" pitchFamily="18" charset="0"/>
              </a:rPr>
              <a:t>«SCIENTIFIC PRODUCTION ASSOCIATION «NORTHERN ARCHAEOLOGY-1» LTD</a:t>
            </a:r>
            <a:endParaRPr lang="ru-RU" altLang="ru-RU" sz="1400" b="1" dirty="0">
              <a:solidFill>
                <a:srgbClr val="C00000"/>
              </a:solidFill>
              <a:latin typeface="Times New Roman" panose="02020603050405020304" pitchFamily="18" charset="0"/>
              <a:cs typeface="Times New Roman" panose="02020603050405020304" pitchFamily="18" charset="0"/>
            </a:endParaRPr>
          </a:p>
          <a:p>
            <a:pPr algn="l" fontAlgn="base">
              <a:spcAft>
                <a:spcPct val="0"/>
              </a:spcAft>
            </a:pPr>
            <a:r>
              <a:rPr lang="ru-RU" altLang="ru-RU" sz="1400" b="1" dirty="0">
                <a:solidFill>
                  <a:srgbClr val="C00000"/>
                </a:solidFill>
                <a:latin typeface="Times New Roman" panose="02020603050405020304" pitchFamily="18" charset="0"/>
                <a:cs typeface="Times New Roman" panose="02020603050405020304" pitchFamily="18" charset="0"/>
              </a:rPr>
              <a:t>                                   </a:t>
            </a:r>
            <a:r>
              <a:rPr lang="en-US" altLang="ru-RU" sz="1400" b="1" dirty="0">
                <a:solidFill>
                  <a:srgbClr val="C00000"/>
                </a:solidFill>
                <a:latin typeface="Times New Roman" panose="02020603050405020304" pitchFamily="18" charset="0"/>
                <a:cs typeface="Times New Roman" panose="02020603050405020304" pitchFamily="18" charset="0"/>
              </a:rPr>
              <a:t>ANO «INSTITUTE FOR ARCHAEOLOGY OF THE NORTH»</a:t>
            </a:r>
            <a:endParaRPr lang="ru-RU" altLang="ru-RU" sz="1400" b="1" dirty="0">
              <a:solidFill>
                <a:srgbClr val="C00000"/>
              </a:solidFill>
              <a:latin typeface="Times New Roman" panose="02020603050405020304" pitchFamily="18" charset="0"/>
              <a:cs typeface="Times New Roman" panose="02020603050405020304" pitchFamily="18" charset="0"/>
            </a:endParaRPr>
          </a:p>
          <a:p>
            <a:pPr lvl="0" algn="l" fontAlgn="base">
              <a:spcAft>
                <a:spcPct val="0"/>
              </a:spcAft>
            </a:pPr>
            <a:endParaRPr lang="ru-RU" altLang="ru-RU" sz="1400" b="1" dirty="0">
              <a:solidFill>
                <a:srgbClr val="C00000"/>
              </a:solidFill>
              <a:latin typeface="Times New Roman" panose="02020603050405020304" pitchFamily="18" charset="0"/>
              <a:cs typeface="Times New Roman" panose="02020603050405020304" pitchFamily="18" charset="0"/>
            </a:endParaRPr>
          </a:p>
          <a:p>
            <a:pPr algn="l"/>
            <a:endParaRPr lang="ru-RU" sz="1400"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18170" y="4847453"/>
            <a:ext cx="112460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5" name="Прямоугольник 4"/>
          <p:cNvSpPr/>
          <p:nvPr/>
        </p:nvSpPr>
        <p:spPr>
          <a:xfrm>
            <a:off x="5374888" y="925549"/>
            <a:ext cx="6463376" cy="830997"/>
          </a:xfrm>
          <a:prstGeom prst="rect">
            <a:avLst/>
          </a:prstGeom>
        </p:spPr>
        <p:txBody>
          <a:bodyPr wrap="square">
            <a:spAutoFit/>
          </a:bodyPr>
          <a:lstStyle/>
          <a:p>
            <a:r>
              <a:rPr lang="en-US" sz="2400" b="1" i="1" dirty="0">
                <a:solidFill>
                  <a:srgbClr val="C00000"/>
                </a:solidFill>
                <a:latin typeface="Times New Roman" panose="02020603050405020304" pitchFamily="18" charset="0"/>
                <a:cs typeface="Times New Roman" panose="02020603050405020304" pitchFamily="18" charset="0"/>
              </a:rPr>
              <a:t>Oleg Kardash, George Vizgalov</a:t>
            </a:r>
            <a:r>
              <a:rPr lang="ru-RU" sz="2400" b="1" i="1" dirty="0">
                <a:solidFill>
                  <a:srgbClr val="C00000"/>
                </a:solidFill>
                <a:latin typeface="Times New Roman" panose="02020603050405020304" pitchFamily="18" charset="0"/>
                <a:cs typeface="Times New Roman" panose="02020603050405020304" pitchFamily="18" charset="0"/>
              </a:rPr>
              <a:t>,</a:t>
            </a:r>
            <a:r>
              <a:rPr lang="en-US" sz="2400" b="1" i="1" dirty="0">
                <a:solidFill>
                  <a:srgbClr val="C00000"/>
                </a:solidFill>
                <a:latin typeface="Times New Roman" panose="02020603050405020304" pitchFamily="18" charset="0"/>
                <a:cs typeface="Times New Roman" panose="02020603050405020304" pitchFamily="18" charset="0"/>
              </a:rPr>
              <a:t> Henny Piezonka</a:t>
            </a:r>
            <a:r>
              <a:rPr lang="ru-RU" sz="2400" b="1" i="1" dirty="0">
                <a:solidFill>
                  <a:srgbClr val="C00000"/>
                </a:solidFill>
                <a:latin typeface="Times New Roman" panose="02020603050405020304" pitchFamily="18" charset="0"/>
                <a:cs typeface="Times New Roman" panose="02020603050405020304" pitchFamily="18" charset="0"/>
              </a:rPr>
              <a:t> </a:t>
            </a:r>
          </a:p>
          <a:p>
            <a:r>
              <a:rPr lang="en-US" sz="2400" b="1" i="1" dirty="0" err="1">
                <a:solidFill>
                  <a:srgbClr val="C00000"/>
                </a:solidFill>
                <a:latin typeface="Times New Roman" panose="02020603050405020304" pitchFamily="18" charset="0"/>
                <a:cs typeface="Times New Roman" panose="02020603050405020304" pitchFamily="18" charset="0"/>
              </a:rPr>
              <a:t>Nefteyugansk</a:t>
            </a:r>
            <a:r>
              <a:rPr lang="en-US" sz="2400" b="1" i="1" dirty="0">
                <a:solidFill>
                  <a:srgbClr val="C00000"/>
                </a:solidFill>
                <a:latin typeface="Times New Roman" panose="02020603050405020304" pitchFamily="18" charset="0"/>
                <a:cs typeface="Times New Roman" panose="02020603050405020304" pitchFamily="18" charset="0"/>
              </a:rPr>
              <a:t> city, Russia</a:t>
            </a:r>
            <a:r>
              <a:rPr lang="ru-RU" sz="2400" b="1" i="1" dirty="0">
                <a:solidFill>
                  <a:srgbClr val="C00000"/>
                </a:solidFill>
                <a:latin typeface="Times New Roman" panose="02020603050405020304" pitchFamily="18" charset="0"/>
                <a:cs typeface="Times New Roman" panose="02020603050405020304" pitchFamily="18" charset="0"/>
              </a:rPr>
              <a:t>, </a:t>
            </a:r>
            <a:r>
              <a:rPr lang="en-US" sz="2400" b="1" i="1" dirty="0">
                <a:solidFill>
                  <a:srgbClr val="C00000"/>
                </a:solidFill>
                <a:latin typeface="Times New Roman" panose="02020603050405020304" pitchFamily="18" charset="0"/>
                <a:cs typeface="Times New Roman" panose="02020603050405020304" pitchFamily="18" charset="0"/>
              </a:rPr>
              <a:t>Kiel</a:t>
            </a:r>
            <a:r>
              <a:rPr lang="ru-RU" sz="2400" b="1" i="1" dirty="0">
                <a:solidFill>
                  <a:srgbClr val="C00000"/>
                </a:solidFill>
                <a:latin typeface="Times New Roman" panose="02020603050405020304" pitchFamily="18" charset="0"/>
                <a:cs typeface="Times New Roman" panose="02020603050405020304" pitchFamily="18" charset="0"/>
              </a:rPr>
              <a:t> </a:t>
            </a:r>
            <a:r>
              <a:rPr lang="en-US" sz="2400" b="1" i="1" dirty="0">
                <a:solidFill>
                  <a:srgbClr val="C00000"/>
                </a:solidFill>
                <a:latin typeface="Times New Roman" panose="02020603050405020304" pitchFamily="18" charset="0"/>
                <a:cs typeface="Times New Roman" panose="02020603050405020304" pitchFamily="18" charset="0"/>
              </a:rPr>
              <a:t>city</a:t>
            </a:r>
            <a:r>
              <a:rPr lang="ru-RU" sz="2400" b="1" i="1" dirty="0">
                <a:solidFill>
                  <a:srgbClr val="C00000"/>
                </a:solidFill>
                <a:latin typeface="Times New Roman" panose="02020603050405020304" pitchFamily="18" charset="0"/>
                <a:cs typeface="Times New Roman" panose="02020603050405020304" pitchFamily="18" charset="0"/>
              </a:rPr>
              <a:t>, </a:t>
            </a:r>
            <a:r>
              <a:rPr lang="en-US" sz="2400" b="1" i="1" dirty="0">
                <a:solidFill>
                  <a:srgbClr val="C00000"/>
                </a:solidFill>
                <a:latin typeface="Times New Roman" panose="02020603050405020304" pitchFamily="18" charset="0"/>
                <a:cs typeface="Times New Roman" panose="02020603050405020304" pitchFamily="18" charset="0"/>
              </a:rPr>
              <a:t>Germany</a:t>
            </a:r>
            <a:endParaRPr lang="ru-RU" sz="2400" b="1" i="1" dirty="0">
              <a:solidFill>
                <a:srgbClr val="C000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55974"/>
          <a:stretch/>
        </p:blipFill>
        <p:spPr>
          <a:xfrm>
            <a:off x="551594" y="5650855"/>
            <a:ext cx="844237" cy="379351"/>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13" y="6168350"/>
            <a:ext cx="458213" cy="458816"/>
          </a:xfrm>
          <a:prstGeom prst="rect">
            <a:avLst/>
          </a:prstGeom>
        </p:spPr>
      </p:pic>
      <p:pic>
        <p:nvPicPr>
          <p:cNvPr id="13" name="Рисунок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007" y="4953094"/>
            <a:ext cx="512459" cy="51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3857" y="5840531"/>
            <a:ext cx="567323" cy="65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031" y="5268736"/>
            <a:ext cx="749651" cy="346383"/>
          </a:xfrm>
          <a:prstGeom prst="rect">
            <a:avLst/>
          </a:prstGeom>
        </p:spPr>
      </p:pic>
    </p:spTree>
    <p:extLst>
      <p:ext uri="{BB962C8B-B14F-4D97-AF65-F5344CB8AC3E}">
        <p14:creationId xmlns:p14="http://schemas.microsoft.com/office/powerpoint/2010/main" val="424907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8973" y="76398"/>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2863"/>
          <a:stretch/>
        </p:blipFill>
        <p:spPr>
          <a:xfrm>
            <a:off x="164448" y="170235"/>
            <a:ext cx="11259312" cy="3601430"/>
          </a:xfrm>
          <a:prstGeom prst="rect">
            <a:avLst/>
          </a:prstGeom>
        </p:spPr>
      </p:pic>
      <p:sp>
        <p:nvSpPr>
          <p:cNvPr id="7" name="Прямоугольник 6"/>
          <p:cNvSpPr/>
          <p:nvPr/>
        </p:nvSpPr>
        <p:spPr>
          <a:xfrm>
            <a:off x="5727469" y="2876204"/>
            <a:ext cx="6168044" cy="3815541"/>
          </a:xfrm>
          <a:prstGeom prst="rect">
            <a:avLst/>
          </a:prstGeom>
          <a:solidFill>
            <a:srgbClr val="FFE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312234" y="4059044"/>
            <a:ext cx="5045928" cy="1815882"/>
          </a:xfrm>
          <a:prstGeom prst="rect">
            <a:avLst/>
          </a:prstGeom>
        </p:spPr>
        <p:txBody>
          <a:bodyPr wrap="square">
            <a:spAutoFit/>
          </a:bodyPr>
          <a:lstStyle/>
          <a:p>
            <a:r>
              <a:rPr lang="en-US" sz="1600" b="1" dirty="0">
                <a:solidFill>
                  <a:prstClr val="black"/>
                </a:solidFill>
                <a:latin typeface="Times New Roman" panose="02020603050405020304" pitchFamily="18" charset="0"/>
                <a:cs typeface="Times New Roman" panose="02020603050405020304" pitchFamily="18" charset="0"/>
              </a:rPr>
              <a:t>Fig</a:t>
            </a:r>
            <a:r>
              <a:rPr lang="ru-RU" sz="1600" b="1" dirty="0">
                <a:solidFill>
                  <a:prstClr val="black"/>
                </a:solidFill>
                <a:latin typeface="Times New Roman" panose="02020603050405020304" pitchFamily="18" charset="0"/>
                <a:cs typeface="Times New Roman" panose="02020603050405020304" pitchFamily="18" charset="0"/>
              </a:rPr>
              <a:t>. 010. </a:t>
            </a:r>
            <a:r>
              <a:rPr lang="en-US" sz="1600" b="1" dirty="0">
                <a:latin typeface="Times New Roman" panose="02020603050405020304" pitchFamily="18" charset="0"/>
                <a:ea typeface="Times New Roman" panose="02020603050405020304" pitchFamily="18" charset="0"/>
              </a:rPr>
              <a:t>Fortified settlement</a:t>
            </a:r>
            <a:r>
              <a:rPr lang="ru-RU"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Kayukovo</a:t>
            </a:r>
            <a:r>
              <a:rPr lang="ru-RU" sz="1600" dirty="0">
                <a:solidFill>
                  <a:prstClr val="black"/>
                </a:solidFill>
                <a:latin typeface="Times New Roman" panose="02020603050405020304" pitchFamily="18" charset="0"/>
                <a:cs typeface="Times New Roman" panose="02020603050405020304" pitchFamily="18" charset="0"/>
              </a:rPr>
              <a:t> 2. </a:t>
            </a:r>
            <a:r>
              <a:rPr lang="en-US" sz="1600" dirty="0">
                <a:solidFill>
                  <a:prstClr val="black"/>
                </a:solidFill>
                <a:latin typeface="Times New Roman" panose="02020603050405020304" pitchFamily="18" charset="0"/>
                <a:cs typeface="Times New Roman" panose="02020603050405020304" pitchFamily="18" charset="0"/>
              </a:rPr>
              <a:t>The first third of </a:t>
            </a:r>
            <a:r>
              <a:rPr lang="ru-RU" sz="1600" dirty="0">
                <a:solidFill>
                  <a:prstClr val="black"/>
                </a:solidFill>
                <a:latin typeface="Times New Roman" panose="02020603050405020304" pitchFamily="18" charset="0"/>
                <a:cs typeface="Times New Roman" panose="02020603050405020304" pitchFamily="18" charset="0"/>
              </a:rPr>
              <a:t>VI  </a:t>
            </a:r>
            <a:r>
              <a:rPr lang="en-US" sz="1600" dirty="0">
                <a:solidFill>
                  <a:prstClr val="black"/>
                </a:solidFill>
                <a:latin typeface="Times New Roman" panose="02020603050405020304" pitchFamily="18" charset="0"/>
                <a:cs typeface="Times New Roman" panose="02020603050405020304" pitchFamily="18" charset="0"/>
              </a:rPr>
              <a:t>mil. 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habitation structure #</a:t>
            </a:r>
            <a:r>
              <a:rPr lang="ru-RU" sz="1600" dirty="0">
                <a:solidFill>
                  <a:prstClr val="black"/>
                </a:solidFill>
                <a:latin typeface="Times New Roman" panose="02020603050405020304" pitchFamily="18" charset="0"/>
                <a:cs typeface="Times New Roman" panose="02020603050405020304" pitchFamily="18" charset="0"/>
              </a:rPr>
              <a:t>3 </a:t>
            </a:r>
            <a:r>
              <a:rPr lang="en-US" sz="1600" dirty="0">
                <a:solidFill>
                  <a:prstClr val="black"/>
                </a:solidFill>
                <a:latin typeface="Times New Roman" panose="02020603050405020304" pitchFamily="18" charset="0"/>
                <a:cs typeface="Times New Roman" panose="02020603050405020304" pitchFamily="18" charset="0"/>
              </a:rPr>
              <a:t>(south-western</a:t>
            </a:r>
            <a:r>
              <a:rPr lang="ru-RU" sz="1600" dirty="0">
                <a:solidFill>
                  <a:prstClr val="black"/>
                </a:solidFill>
                <a:latin typeface="Times New Roman" panose="02020603050405020304" pitchFamily="18" charset="0"/>
                <a:cs typeface="Times New Roman" panose="02020603050405020304" pitchFamily="18" charset="0"/>
              </a:rPr>
              <a:t>): </a:t>
            </a:r>
            <a:r>
              <a:rPr lang="ru-RU" sz="1600" b="1" dirty="0">
                <a:solidFill>
                  <a:prstClr val="black"/>
                </a:solidFill>
                <a:latin typeface="Times New Roman" panose="02020603050405020304" pitchFamily="18" charset="0"/>
                <a:cs typeface="Times New Roman" panose="02020603050405020304" pitchFamily="18" charset="0"/>
              </a:rPr>
              <a:t>А</a:t>
            </a:r>
            <a:r>
              <a:rPr lang="ru-RU" sz="1600" dirty="0">
                <a:solidFill>
                  <a:prstClr val="black"/>
                </a:solidFill>
                <a:latin typeface="Times New Roman" panose="02020603050405020304" pitchFamily="18" charset="0"/>
                <a:cs typeface="Times New Roman" panose="02020603050405020304" pitchFamily="18" charset="0"/>
              </a:rPr>
              <a:t> – </a:t>
            </a:r>
            <a:r>
              <a:rPr lang="en-US" sz="1600" dirty="0">
                <a:solidFill>
                  <a:prstClr val="black"/>
                </a:solidFill>
                <a:latin typeface="Times New Roman" panose="02020603050405020304" pitchFamily="18" charset="0"/>
                <a:cs typeface="Times New Roman" panose="02020603050405020304" pitchFamily="18" charset="0"/>
              </a:rPr>
              <a:t>proportion the structure and the ditch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construction of the outer wall/corridor-maze</a:t>
            </a:r>
            <a:r>
              <a:rPr lang="ru-RU" sz="1600" dirty="0">
                <a:solidFill>
                  <a:prstClr val="black"/>
                </a:solidFill>
                <a:latin typeface="Times New Roman" panose="02020603050405020304" pitchFamily="18" charset="0"/>
                <a:cs typeface="Times New Roman" panose="02020603050405020304" pitchFamily="18" charset="0"/>
              </a:rPr>
              <a:t>. </a:t>
            </a:r>
          </a:p>
          <a:p>
            <a:r>
              <a:rPr lang="ru-RU" sz="1600" b="1" dirty="0">
                <a:solidFill>
                  <a:prstClr val="black"/>
                </a:solidFill>
                <a:latin typeface="Times New Roman" panose="02020603050405020304" pitchFamily="18" charset="0"/>
                <a:cs typeface="Times New Roman" panose="02020603050405020304" pitchFamily="18" charset="0"/>
              </a:rPr>
              <a:t>В</a:t>
            </a:r>
            <a:r>
              <a:rPr lang="ru-RU" sz="1600" dirty="0">
                <a:solidFill>
                  <a:prstClr val="black"/>
                </a:solidFill>
                <a:latin typeface="Times New Roman" panose="02020603050405020304" pitchFamily="18" charset="0"/>
                <a:cs typeface="Times New Roman" panose="02020603050405020304" pitchFamily="18" charset="0"/>
              </a:rPr>
              <a:t> – </a:t>
            </a:r>
            <a:r>
              <a:rPr lang="en-US" sz="1600" dirty="0">
                <a:solidFill>
                  <a:prstClr val="black"/>
                </a:solidFill>
                <a:latin typeface="Times New Roman" panose="02020603050405020304" pitchFamily="18" charset="0"/>
                <a:cs typeface="Times New Roman" panose="02020603050405020304" pitchFamily="18" charset="0"/>
              </a:rPr>
              <a:t>the remains of the burnt wall construction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irremovable frame of the south-western wall of the structure</a:t>
            </a:r>
            <a:r>
              <a:rPr lang="ru-RU" sz="1600" dirty="0">
                <a:solidFill>
                  <a:prstClr val="black"/>
                </a:solidFill>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1495" r="4389" b="9197"/>
          <a:stretch/>
        </p:blipFill>
        <p:spPr>
          <a:xfrm>
            <a:off x="5794104" y="2951017"/>
            <a:ext cx="5931552" cy="3674226"/>
          </a:xfrm>
          <a:prstGeom prst="rect">
            <a:avLst/>
          </a:prstGeom>
        </p:spPr>
      </p:pic>
      <p:sp>
        <p:nvSpPr>
          <p:cNvPr id="3" name="Прямоугольник 2"/>
          <p:cNvSpPr/>
          <p:nvPr/>
        </p:nvSpPr>
        <p:spPr>
          <a:xfrm>
            <a:off x="10700184" y="357809"/>
            <a:ext cx="573630" cy="707886"/>
          </a:xfrm>
          <a:prstGeom prst="rect">
            <a:avLst/>
          </a:prstGeom>
        </p:spPr>
        <p:txBody>
          <a:bodyPr wrap="square">
            <a:spAutoFit/>
          </a:bodyPr>
          <a:lstStyle/>
          <a:p>
            <a:r>
              <a:rPr lang="ru-RU" sz="4000" dirty="0">
                <a:solidFill>
                  <a:schemeClr val="bg1"/>
                </a:solidFill>
              </a:rPr>
              <a:t>А</a:t>
            </a:r>
          </a:p>
        </p:txBody>
      </p:sp>
      <p:sp>
        <p:nvSpPr>
          <p:cNvPr id="8" name="Прямоугольник 7"/>
          <p:cNvSpPr/>
          <p:nvPr/>
        </p:nvSpPr>
        <p:spPr>
          <a:xfrm>
            <a:off x="11171583" y="2951017"/>
            <a:ext cx="505475" cy="707886"/>
          </a:xfrm>
          <a:prstGeom prst="rect">
            <a:avLst/>
          </a:prstGeom>
        </p:spPr>
        <p:txBody>
          <a:bodyPr wrap="square">
            <a:spAutoFit/>
          </a:bodyPr>
          <a:lstStyle/>
          <a:p>
            <a:r>
              <a:rPr lang="ru-RU" sz="4000" dirty="0">
                <a:solidFill>
                  <a:schemeClr val="bg1"/>
                </a:solidFill>
              </a:rPr>
              <a:t>В</a:t>
            </a:r>
          </a:p>
        </p:txBody>
      </p:sp>
    </p:spTree>
    <p:extLst>
      <p:ext uri="{BB962C8B-B14F-4D97-AF65-F5344CB8AC3E}">
        <p14:creationId xmlns:p14="http://schemas.microsoft.com/office/powerpoint/2010/main" val="277288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7821" y="5783025"/>
            <a:ext cx="12071433" cy="830997"/>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011.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 of </a:t>
            </a:r>
            <a:r>
              <a:rPr lang="ru-RU" sz="1600" dirty="0">
                <a:solidFill>
                  <a:prstClr val="black"/>
                </a:solidFill>
                <a:latin typeface="Times New Roman" panose="02020603050405020304" pitchFamily="18" charset="0"/>
                <a:ea typeface="Times New Roman" panose="02020603050405020304" pitchFamily="18" charset="0"/>
              </a:rPr>
              <a:t>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The construction of the frame of the inner structure walls</a:t>
            </a:r>
            <a:r>
              <a:rPr lang="ru-RU" sz="1600" dirty="0">
                <a:solidFill>
                  <a:prstClr val="black"/>
                </a:solidFill>
                <a:latin typeface="Times New Roman" panose="02020603050405020304" pitchFamily="18" charset="0"/>
                <a:ea typeface="Times New Roman" panose="02020603050405020304" pitchFamily="18" charset="0"/>
              </a:rPr>
              <a:t>: 1, 2 – </a:t>
            </a:r>
            <a:r>
              <a:rPr lang="en-US" sz="1600" dirty="0">
                <a:solidFill>
                  <a:prstClr val="black"/>
                </a:solidFill>
                <a:latin typeface="Times New Roman" panose="02020603050405020304" pitchFamily="18" charset="0"/>
                <a:ea typeface="Times New Roman" panose="02020603050405020304" pitchFamily="18" charset="0"/>
              </a:rPr>
              <a:t>the remains of burnt logs </a:t>
            </a:r>
            <a:r>
              <a:rPr lang="ru-RU" sz="1600" dirty="0">
                <a:solidFill>
                  <a:prstClr val="black"/>
                </a:solidFill>
                <a:latin typeface="Times New Roman" panose="02020603050405020304" pitchFamily="18" charset="0"/>
                <a:ea typeface="Times New Roman" panose="02020603050405020304" pitchFamily="18" charset="0"/>
              </a:rPr>
              <a:t>(</a:t>
            </a:r>
            <a:r>
              <a:rPr lang="en-US" sz="1600" dirty="0">
                <a:solidFill>
                  <a:prstClr val="black"/>
                </a:solidFill>
                <a:latin typeface="Times New Roman" panose="02020603050405020304" pitchFamily="18" charset="0"/>
                <a:ea typeface="Times New Roman" panose="02020603050405020304" pitchFamily="18" charset="0"/>
              </a:rPr>
              <a:t>timber)</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of the frame of the south-western wall </a:t>
            </a:r>
            <a:r>
              <a:rPr lang="ru-RU" sz="1600" dirty="0">
                <a:solidFill>
                  <a:prstClr val="black"/>
                </a:solidFill>
                <a:latin typeface="Times New Roman" panose="02020603050405020304" pitchFamily="18" charset="0"/>
                <a:ea typeface="Times New Roman" panose="02020603050405020304" pitchFamily="18" charset="0"/>
              </a:rPr>
              <a:t># 3; 2, 3 – </a:t>
            </a:r>
            <a:r>
              <a:rPr lang="en-US" sz="1600" dirty="0">
                <a:solidFill>
                  <a:prstClr val="black"/>
                </a:solidFill>
                <a:latin typeface="Times New Roman" panose="02020603050405020304" pitchFamily="18" charset="0"/>
                <a:ea typeface="Times New Roman" panose="02020603050405020304" pitchFamily="18" charset="0"/>
              </a:rPr>
              <a:t>the remains of burnt logs </a:t>
            </a:r>
            <a:r>
              <a:rPr lang="ru-RU" sz="1600" dirty="0">
                <a:solidFill>
                  <a:prstClr val="black"/>
                </a:solidFill>
                <a:latin typeface="Times New Roman" panose="02020603050405020304" pitchFamily="18" charset="0"/>
                <a:ea typeface="Times New Roman" panose="02020603050405020304" pitchFamily="18" charset="0"/>
              </a:rPr>
              <a:t>(</a:t>
            </a:r>
            <a:r>
              <a:rPr lang="en-US" sz="1600" dirty="0">
                <a:solidFill>
                  <a:prstClr val="black"/>
                </a:solidFill>
                <a:latin typeface="Times New Roman" panose="02020603050405020304" pitchFamily="18" charset="0"/>
                <a:ea typeface="Times New Roman" panose="02020603050405020304" pitchFamily="18" charset="0"/>
              </a:rPr>
              <a:t>timber)</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of the frame of the south-western wall </a:t>
            </a:r>
            <a:r>
              <a:rPr lang="ru-RU" sz="1600" dirty="0">
                <a:solidFill>
                  <a:prstClr val="black"/>
                </a:solidFill>
                <a:latin typeface="Times New Roman" panose="02020603050405020304" pitchFamily="18" charset="0"/>
                <a:ea typeface="Times New Roman" panose="02020603050405020304" pitchFamily="18" charset="0"/>
              </a:rPr>
              <a:t># 4; 5 – </a:t>
            </a:r>
            <a:r>
              <a:rPr lang="en-US" sz="1600" dirty="0">
                <a:solidFill>
                  <a:prstClr val="black"/>
                </a:solidFill>
                <a:latin typeface="Times New Roman" panose="02020603050405020304" pitchFamily="18" charset="0"/>
                <a:ea typeface="Times New Roman" panose="02020603050405020304" pitchFamily="18" charset="0"/>
              </a:rPr>
              <a:t>the variant of the graphical reconstruction of the frame of the walls of the settlement complex</a:t>
            </a:r>
            <a:r>
              <a:rPr lang="ru-RU" sz="1600"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8324" y="273898"/>
            <a:ext cx="4923261" cy="4022736"/>
          </a:xfrm>
          <a:prstGeom prst="rect">
            <a:avLst/>
          </a:prstGeom>
        </p:spPr>
      </p:pic>
      <p:pic>
        <p:nvPicPr>
          <p:cNvPr id="4" name="Рисунок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4356" y="273898"/>
            <a:ext cx="3762349" cy="2477751"/>
          </a:xfrm>
          <a:prstGeom prst="rect">
            <a:avLst/>
          </a:prstGeom>
        </p:spPr>
      </p:pic>
      <p:pic>
        <p:nvPicPr>
          <p:cNvPr id="6" name="Рисунок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47044" y="273898"/>
            <a:ext cx="2730941" cy="2855566"/>
          </a:xfrm>
          <a:prstGeom prst="rect">
            <a:avLst/>
          </a:prstGeom>
        </p:spPr>
      </p:pic>
      <p:pic>
        <p:nvPicPr>
          <p:cNvPr id="7" name="Рисунок 6"/>
          <p:cNvPicPr>
            <a:picLocks noChangeAspect="1"/>
          </p:cNvPicPr>
          <p:nvPr/>
        </p:nvPicPr>
        <p:blipFill rotWithShape="1">
          <a:blip r:embed="rId7">
            <a:extLst>
              <a:ext uri="{28A0092B-C50C-407E-A947-70E740481C1C}">
                <a14:useLocalDpi xmlns:a14="http://schemas.microsoft.com/office/drawing/2010/main" val="0"/>
              </a:ext>
            </a:extLst>
          </a:blip>
          <a:srcRect l="6125" r="5734"/>
          <a:stretch/>
        </p:blipFill>
        <p:spPr>
          <a:xfrm>
            <a:off x="284356" y="2855481"/>
            <a:ext cx="3395546" cy="2882306"/>
          </a:xfrm>
          <a:prstGeom prst="rect">
            <a:avLst/>
          </a:prstGeom>
        </p:spPr>
      </p:pic>
      <p:pic>
        <p:nvPicPr>
          <p:cNvPr id="8" name="Рисунок 7"/>
          <p:cNvPicPr>
            <a:picLocks noChangeAspect="1"/>
          </p:cNvPicPr>
          <p:nvPr/>
        </p:nvPicPr>
        <p:blipFill rotWithShape="1">
          <a:blip r:embed="rId8">
            <a:extLst>
              <a:ext uri="{28A0092B-C50C-407E-A947-70E740481C1C}">
                <a14:useLocalDpi xmlns:a14="http://schemas.microsoft.com/office/drawing/2010/main" val="0"/>
              </a:ext>
            </a:extLst>
          </a:blip>
          <a:srcRect l="12130" t="42249" r="35645"/>
          <a:stretch/>
        </p:blipFill>
        <p:spPr>
          <a:xfrm>
            <a:off x="3809520" y="3199095"/>
            <a:ext cx="3068465" cy="2538692"/>
          </a:xfrm>
          <a:prstGeom prst="rect">
            <a:avLst/>
          </a:prstGeom>
        </p:spPr>
      </p:pic>
      <p:sp>
        <p:nvSpPr>
          <p:cNvPr id="10" name="Прямоугольник 9"/>
          <p:cNvSpPr/>
          <p:nvPr/>
        </p:nvSpPr>
        <p:spPr>
          <a:xfrm>
            <a:off x="356839" y="2280423"/>
            <a:ext cx="379141" cy="369332"/>
          </a:xfrm>
          <a:prstGeom prst="rect">
            <a:avLst/>
          </a:prstGeom>
        </p:spPr>
        <p:txBody>
          <a:bodyPr wrap="square">
            <a:spAutoFit/>
          </a:bodyPr>
          <a:lstStyle/>
          <a:p>
            <a:r>
              <a:rPr lang="ru-RU" dirty="0">
                <a:solidFill>
                  <a:schemeClr val="bg1"/>
                </a:solidFill>
              </a:rPr>
              <a:t>1</a:t>
            </a:r>
          </a:p>
        </p:txBody>
      </p:sp>
      <p:sp>
        <p:nvSpPr>
          <p:cNvPr id="11" name="Прямоугольник 10"/>
          <p:cNvSpPr/>
          <p:nvPr/>
        </p:nvSpPr>
        <p:spPr>
          <a:xfrm>
            <a:off x="4253240" y="2525750"/>
            <a:ext cx="380093" cy="369332"/>
          </a:xfrm>
          <a:prstGeom prst="rect">
            <a:avLst/>
          </a:prstGeom>
        </p:spPr>
        <p:txBody>
          <a:bodyPr wrap="square">
            <a:spAutoFit/>
          </a:bodyPr>
          <a:lstStyle/>
          <a:p>
            <a:r>
              <a:rPr lang="ru-RU" dirty="0">
                <a:solidFill>
                  <a:schemeClr val="bg1"/>
                </a:solidFill>
              </a:rPr>
              <a:t>2</a:t>
            </a:r>
          </a:p>
        </p:txBody>
      </p:sp>
      <p:sp>
        <p:nvSpPr>
          <p:cNvPr id="12" name="Прямоугольник 11"/>
          <p:cNvSpPr/>
          <p:nvPr/>
        </p:nvSpPr>
        <p:spPr>
          <a:xfrm>
            <a:off x="356839" y="3244334"/>
            <a:ext cx="284356" cy="369332"/>
          </a:xfrm>
          <a:prstGeom prst="rect">
            <a:avLst/>
          </a:prstGeom>
        </p:spPr>
        <p:txBody>
          <a:bodyPr wrap="square">
            <a:spAutoFit/>
          </a:bodyPr>
          <a:lstStyle/>
          <a:p>
            <a:r>
              <a:rPr lang="ru-RU" dirty="0">
                <a:solidFill>
                  <a:schemeClr val="bg1"/>
                </a:solidFill>
              </a:rPr>
              <a:t>3</a:t>
            </a:r>
          </a:p>
        </p:txBody>
      </p:sp>
      <p:sp>
        <p:nvSpPr>
          <p:cNvPr id="13" name="Прямоугольник 12"/>
          <p:cNvSpPr/>
          <p:nvPr/>
        </p:nvSpPr>
        <p:spPr>
          <a:xfrm>
            <a:off x="3886437" y="3244332"/>
            <a:ext cx="260607" cy="369333"/>
          </a:xfrm>
          <a:prstGeom prst="rect">
            <a:avLst/>
          </a:prstGeom>
        </p:spPr>
        <p:txBody>
          <a:bodyPr wrap="square">
            <a:spAutoFit/>
          </a:bodyPr>
          <a:lstStyle/>
          <a:p>
            <a:r>
              <a:rPr lang="ru-RU" dirty="0">
                <a:solidFill>
                  <a:schemeClr val="bg1"/>
                </a:solidFill>
              </a:rPr>
              <a:t>4</a:t>
            </a:r>
          </a:p>
        </p:txBody>
      </p:sp>
      <p:sp>
        <p:nvSpPr>
          <p:cNvPr id="14" name="Прямоугольник 13"/>
          <p:cNvSpPr/>
          <p:nvPr/>
        </p:nvSpPr>
        <p:spPr>
          <a:xfrm>
            <a:off x="7131205" y="440472"/>
            <a:ext cx="301083" cy="369332"/>
          </a:xfrm>
          <a:prstGeom prst="rect">
            <a:avLst/>
          </a:prstGeom>
        </p:spPr>
        <p:txBody>
          <a:bodyPr wrap="square">
            <a:spAutoFit/>
          </a:bodyPr>
          <a:lstStyle/>
          <a:p>
            <a:r>
              <a:rPr lang="ru-RU" dirty="0"/>
              <a:t>5</a:t>
            </a:r>
          </a:p>
        </p:txBody>
      </p:sp>
    </p:spTree>
    <p:extLst>
      <p:ext uri="{BB962C8B-B14F-4D97-AF65-F5344CB8AC3E}">
        <p14:creationId xmlns:p14="http://schemas.microsoft.com/office/powerpoint/2010/main" val="241739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0348" t="34358" r="17520" b="11032"/>
          <a:stretch/>
        </p:blipFill>
        <p:spPr>
          <a:xfrm>
            <a:off x="308273" y="249898"/>
            <a:ext cx="11522132" cy="5819996"/>
          </a:xfrm>
          <a:prstGeom prst="rect">
            <a:avLst/>
          </a:prstGeom>
        </p:spPr>
      </p:pic>
      <p:sp>
        <p:nvSpPr>
          <p:cNvPr id="6" name="Прямоугольник 5"/>
          <p:cNvSpPr/>
          <p:nvPr/>
        </p:nvSpPr>
        <p:spPr>
          <a:xfrm>
            <a:off x="77822" y="6069894"/>
            <a:ext cx="11959690" cy="584775"/>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012.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 of </a:t>
            </a:r>
            <a:r>
              <a:rPr lang="ru-RU" sz="1600" dirty="0">
                <a:solidFill>
                  <a:prstClr val="black"/>
                </a:solidFill>
                <a:latin typeface="Times New Roman" panose="02020603050405020304" pitchFamily="18" charset="0"/>
                <a:ea typeface="Times New Roman" panose="02020603050405020304" pitchFamily="18" charset="0"/>
              </a:rPr>
              <a:t>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The habitation structure </a:t>
            </a:r>
            <a:r>
              <a:rPr lang="ru-RU" sz="1600" dirty="0">
                <a:solidFill>
                  <a:prstClr val="black"/>
                </a:solidFill>
                <a:latin typeface="Times New Roman" panose="02020603050405020304" pitchFamily="18" charset="0"/>
                <a:ea typeface="Times New Roman" panose="02020603050405020304" pitchFamily="18" charset="0"/>
              </a:rPr>
              <a:t># 4 (</a:t>
            </a:r>
            <a:r>
              <a:rPr lang="en-US" sz="1600" dirty="0">
                <a:solidFill>
                  <a:prstClr val="black"/>
                </a:solidFill>
                <a:latin typeface="Times New Roman" panose="02020603050405020304" pitchFamily="18" charset="0"/>
                <a:ea typeface="Times New Roman" panose="02020603050405020304" pitchFamily="18" charset="0"/>
              </a:rPr>
              <a:t>north-western</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the remains of the burnt constructions on the foundation of the south-western wall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The picture was made in </a:t>
            </a:r>
            <a:r>
              <a:rPr lang="ru-RU" sz="1600" dirty="0">
                <a:solidFill>
                  <a:prstClr val="black"/>
                </a:solidFill>
                <a:latin typeface="Times New Roman" panose="02020603050405020304" pitchFamily="18" charset="0"/>
                <a:ea typeface="Times New Roman" panose="02020603050405020304" pitchFamily="18" charset="0"/>
              </a:rPr>
              <a:t>2018.</a:t>
            </a:r>
          </a:p>
        </p:txBody>
      </p:sp>
    </p:spTree>
    <p:extLst>
      <p:ext uri="{BB962C8B-B14F-4D97-AF65-F5344CB8AC3E}">
        <p14:creationId xmlns:p14="http://schemas.microsoft.com/office/powerpoint/2010/main" val="214919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3396" y="72483"/>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30628" y="124949"/>
            <a:ext cx="11956699" cy="6186309"/>
          </a:xfrm>
          <a:prstGeom prst="rect">
            <a:avLst/>
          </a:prstGeom>
        </p:spPr>
        <p:txBody>
          <a:bodyPr wrap="square">
            <a:spAutoFit/>
          </a:bodyPr>
          <a:lstStyle/>
          <a:p>
            <a:pPr lvl="0" algn="ctr"/>
            <a:r>
              <a:rPr lang="en-US" b="1" dirty="0">
                <a:solidFill>
                  <a:srgbClr val="4472C4">
                    <a:lumMod val="75000"/>
                  </a:srgbClr>
                </a:solidFill>
                <a:latin typeface="Times New Roman" panose="02020603050405020304" pitchFamily="18" charset="0"/>
                <a:ea typeface="Times New Roman" panose="02020603050405020304" pitchFamily="18" charset="0"/>
              </a:rPr>
              <a:t>THE ARCHITECTURE OF THE DEFENSIVE AND SETTLEMENT COMPLEX KAYUKOVO 2 </a:t>
            </a:r>
            <a:endParaRPr lang="ru-RU" sz="1600" kern="0" dirty="0">
              <a:latin typeface="Times New Roman" panose="02020603050405020304" pitchFamily="18" charset="0"/>
              <a:ea typeface="Times New Roman" panose="02020603050405020304" pitchFamily="18" charset="0"/>
            </a:endParaRPr>
          </a:p>
          <a:p>
            <a:pPr indent="450215" algn="just">
              <a:lnSpc>
                <a:spcPct val="150000"/>
              </a:lnSpc>
            </a:pPr>
            <a:r>
              <a:rPr lang="en-US" kern="0" dirty="0">
                <a:latin typeface="Times New Roman" panose="02020603050405020304" pitchFamily="18" charset="0"/>
                <a:ea typeface="Times New Roman" panose="02020603050405020304" pitchFamily="18" charset="0"/>
              </a:rPr>
              <a:t>The remains of settlement complex Kayukovo 2 looked like cruciform structure with the diameter about 25 m</a:t>
            </a:r>
            <a:r>
              <a:rPr lang="ru-RU" kern="0" dirty="0">
                <a:latin typeface="Times New Roman" panose="02020603050405020304" pitchFamily="18" charset="0"/>
                <a:ea typeface="Times New Roman" panose="02020603050405020304" pitchFamily="18" charset="0"/>
              </a:rPr>
              <a:t>.</a:t>
            </a:r>
            <a:r>
              <a:rPr lang="ru-RU" kern="0" dirty="0">
                <a:solidFill>
                  <a:srgbClr val="C00000"/>
                </a:solidFill>
                <a:latin typeface="Times New Roman" panose="02020603050405020304" pitchFamily="18" charset="0"/>
                <a:ea typeface="Times New Roman" panose="02020603050405020304" pitchFamily="18" charset="0"/>
              </a:rPr>
              <a:t> </a:t>
            </a:r>
            <a:r>
              <a:rPr lang="en-US" kern="0" dirty="0">
                <a:latin typeface="Times New Roman" panose="02020603050405020304" pitchFamily="18" charset="0"/>
                <a:ea typeface="Times New Roman" panose="02020603050405020304" pitchFamily="18" charset="0"/>
              </a:rPr>
              <a:t>of five constructions</a:t>
            </a:r>
            <a:r>
              <a:rPr lang="ru-RU" kern="0" dirty="0">
                <a:latin typeface="Times New Roman" panose="02020603050405020304" pitchFamily="18" charset="0"/>
                <a:ea typeface="Times New Roman" panose="02020603050405020304" pitchFamily="18" charset="0"/>
              </a:rPr>
              <a:t> </a:t>
            </a:r>
            <a:r>
              <a:rPr lang="en-US" kern="0" dirty="0">
                <a:latin typeface="Times New Roman" panose="02020603050405020304" pitchFamily="18" charset="0"/>
                <a:ea typeface="Times New Roman" panose="02020603050405020304" pitchFamily="18" charset="0"/>
              </a:rPr>
              <a:t>in the form of hollows (pits): a big central pit connected via the corridors with the four others</a:t>
            </a:r>
            <a:r>
              <a:rPr lang="ru-RU" kern="0" dirty="0">
                <a:latin typeface="Times New Roman" panose="02020603050405020304" pitchFamily="18" charset="0"/>
                <a:ea typeface="Times New Roman" panose="02020603050405020304" pitchFamily="18" charset="0"/>
              </a:rPr>
              <a:t>. </a:t>
            </a:r>
            <a:r>
              <a:rPr lang="en-US" kern="0" dirty="0">
                <a:latin typeface="Times New Roman" panose="02020603050405020304" pitchFamily="18" charset="0"/>
                <a:ea typeface="Times New Roman" panose="02020603050405020304" pitchFamily="18" charset="0"/>
              </a:rPr>
              <a:t>The central construction is square in plan view, its size is 6x6 meters, its facades were oriented toward north-west and south-east directions respectively (its corners were close to the axis north-south and west-east)</a:t>
            </a:r>
            <a:r>
              <a:rPr lang="ru-RU" kern="0" dirty="0">
                <a:latin typeface="Times New Roman" panose="02020603050405020304" pitchFamily="18" charset="0"/>
                <a:ea typeface="Times New Roman" panose="02020603050405020304" pitchFamily="18" charset="0"/>
              </a:rPr>
              <a:t>. </a:t>
            </a:r>
            <a:endParaRPr lang="ru-RU" kern="1400" dirty="0">
              <a:latin typeface="Times New Roman" panose="02020603050405020304" pitchFamily="18" charset="0"/>
              <a:ea typeface="Times New Roman" panose="02020603050405020304" pitchFamily="18" charset="0"/>
            </a:endParaRPr>
          </a:p>
          <a:p>
            <a:pPr indent="450215" algn="just">
              <a:lnSpc>
                <a:spcPct val="150000"/>
              </a:lnSpc>
            </a:pPr>
            <a:r>
              <a:rPr lang="en-US" kern="0" dirty="0">
                <a:latin typeface="Times New Roman" panose="02020603050405020304" pitchFamily="18" charset="0"/>
                <a:ea typeface="Times New Roman" panose="02020603050405020304" pitchFamily="18" charset="0"/>
              </a:rPr>
              <a:t>On the western part the “entrance” to the inner space of the building was discovered, it was marked with the paired fireplaces and pits. The excavated constructions were supposedly the semi-subterranean dwellings; there is a foundation pit about 1 or 2 meters deep, earthen walls and central hearth. The earthen walls were supported with the irremovable frame, made of vertical thin logs</a:t>
            </a:r>
            <a:r>
              <a:rPr lang="ru-RU" kern="0" dirty="0">
                <a:latin typeface="Times New Roman" panose="02020603050405020304" pitchFamily="18" charset="0"/>
                <a:ea typeface="Times New Roman" panose="02020603050405020304" pitchFamily="18" charset="0"/>
              </a:rPr>
              <a:t>. </a:t>
            </a:r>
            <a:endParaRPr lang="ru-RU" kern="1400" dirty="0">
              <a:latin typeface="Times New Roman" panose="02020603050405020304" pitchFamily="18" charset="0"/>
              <a:ea typeface="Times New Roman" panose="02020603050405020304" pitchFamily="18" charset="0"/>
            </a:endParaRPr>
          </a:p>
          <a:p>
            <a:pPr indent="450215" algn="just">
              <a:lnSpc>
                <a:spcPct val="150000"/>
              </a:lnSpc>
            </a:pPr>
            <a:r>
              <a:rPr lang="en-US" kern="0" dirty="0">
                <a:latin typeface="Times New Roman" panose="02020603050405020304" pitchFamily="18" charset="0"/>
                <a:ea typeface="Times New Roman" panose="02020603050405020304" pitchFamily="18" charset="0"/>
              </a:rPr>
              <a:t>The habitation structure in the form of ditch 1,0-1,5 meters deep and width was found, it circled almost completely the most part of the settlement complex along the outer perimeter. In the structure there are the remains of the wooden frame that can be the framework of the outer wall or the roofed tunnel from the north-western structure 4 to the western complex entrance</a:t>
            </a:r>
            <a:r>
              <a:rPr lang="ru-RU" kern="0" dirty="0">
                <a:latin typeface="Times New Roman" panose="02020603050405020304" pitchFamily="18" charset="0"/>
                <a:ea typeface="Times New Roman" panose="02020603050405020304" pitchFamily="18" charset="0"/>
              </a:rPr>
              <a:t>.</a:t>
            </a:r>
            <a:r>
              <a:rPr lang="ru-RU" kern="0" dirty="0">
                <a:solidFill>
                  <a:srgbClr val="FF0000"/>
                </a:solidFill>
                <a:latin typeface="Times New Roman" panose="02020603050405020304" pitchFamily="18" charset="0"/>
                <a:ea typeface="Times New Roman" panose="02020603050405020304" pitchFamily="18" charset="0"/>
              </a:rPr>
              <a:t> </a:t>
            </a:r>
            <a:endParaRPr lang="ru-RU" kern="1400" dirty="0">
              <a:latin typeface="Times New Roman" panose="02020603050405020304" pitchFamily="18" charset="0"/>
              <a:ea typeface="Times New Roman" panose="02020603050405020304" pitchFamily="18" charset="0"/>
            </a:endParaRPr>
          </a:p>
          <a:p>
            <a:pPr indent="450215" algn="just">
              <a:lnSpc>
                <a:spcPct val="150000"/>
              </a:lnSpc>
            </a:pPr>
            <a:r>
              <a:rPr lang="en-US" kern="0" dirty="0">
                <a:latin typeface="Times New Roman" panose="02020603050405020304" pitchFamily="18" charset="0"/>
                <a:ea typeface="Times New Roman" panose="02020603050405020304" pitchFamily="18" charset="0"/>
              </a:rPr>
              <a:t>The important fact is that all the structures, including the outer wall-tunnel, were deliberately burnt</a:t>
            </a:r>
            <a:r>
              <a:rPr lang="ru-RU" kern="0" dirty="0">
                <a:latin typeface="Times New Roman" panose="02020603050405020304" pitchFamily="18" charset="0"/>
                <a:ea typeface="Times New Roman" panose="02020603050405020304" pitchFamily="18" charset="0"/>
              </a:rPr>
              <a:t>. </a:t>
            </a:r>
            <a:r>
              <a:rPr lang="en-US" kern="0" dirty="0">
                <a:latin typeface="Times New Roman" panose="02020603050405020304" pitchFamily="18" charset="0"/>
                <a:ea typeface="Times New Roman" panose="02020603050405020304" pitchFamily="18" charset="0"/>
              </a:rPr>
              <a:t>The action of deliberate burning is confirmed with simultaneous fire outbreak and simultaneous flame extinction because of construction demolishing</a:t>
            </a:r>
            <a:r>
              <a:rPr lang="ru-RU" kern="0" dirty="0">
                <a:latin typeface="Times New Roman" panose="02020603050405020304" pitchFamily="18" charset="0"/>
                <a:ea typeface="Times New Roman" panose="02020603050405020304" pitchFamily="18" charset="0"/>
              </a:rPr>
              <a:t>.</a:t>
            </a:r>
            <a:endParaRPr lang="ru-RU"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8694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485308" y="199791"/>
            <a:ext cx="1696287" cy="2205206"/>
          </a:xfrm>
          <a:prstGeom prst="rect">
            <a:avLst/>
          </a:prstGeom>
        </p:spPr>
        <p:txBody>
          <a:bodyPr wrap="square">
            <a:spAutoFit/>
          </a:bodyPr>
          <a:lstStyle/>
          <a:p>
            <a:pPr lvl="0"/>
            <a:endParaRPr lang="ru-RU" b="1" dirty="0">
              <a:solidFill>
                <a:schemeClr val="accent5">
                  <a:lumMod val="75000"/>
                </a:schemeClr>
              </a:solidFill>
            </a:endParaRPr>
          </a:p>
        </p:txBody>
      </p:sp>
      <p:sp>
        <p:nvSpPr>
          <p:cNvPr id="3" name="Прямоугольник 2"/>
          <p:cNvSpPr/>
          <p:nvPr/>
        </p:nvSpPr>
        <p:spPr>
          <a:xfrm flipH="1">
            <a:off x="319413" y="5775061"/>
            <a:ext cx="11292213" cy="615553"/>
          </a:xfrm>
          <a:prstGeom prst="rect">
            <a:avLst/>
          </a:prstGeom>
        </p:spPr>
        <p:txBody>
          <a:bodyPr wrap="square">
            <a:spAutoFit/>
          </a:bodyPr>
          <a:lstStyle/>
          <a:p>
            <a:pPr lvl="0" algn="just">
              <a:buClr>
                <a:srgbClr val="EEECE1"/>
              </a:buClr>
              <a:buSzPct val="70000"/>
            </a:pPr>
            <a:r>
              <a:rPr lang="en-US" sz="1700" b="1" dirty="0">
                <a:solidFill>
                  <a:prstClr val="black"/>
                </a:solidFill>
                <a:latin typeface="Times New Roman" panose="02020603050405020304" pitchFamily="18" charset="0"/>
                <a:ea typeface="Times New Roman" panose="02020603050405020304" pitchFamily="18" charset="0"/>
              </a:rPr>
              <a:t>Fig. 0</a:t>
            </a:r>
            <a:r>
              <a:rPr lang="ru-RU" sz="1700" b="1" dirty="0">
                <a:solidFill>
                  <a:prstClr val="black"/>
                </a:solidFill>
                <a:latin typeface="Times New Roman" panose="02020603050405020304" pitchFamily="18" charset="0"/>
                <a:ea typeface="Times New Roman" panose="02020603050405020304" pitchFamily="18" charset="0"/>
              </a:rPr>
              <a:t>14</a:t>
            </a:r>
            <a:r>
              <a:rPr lang="en-US" sz="1700" b="1" dirty="0">
                <a:solidFill>
                  <a:prstClr val="black"/>
                </a:solidFill>
                <a:latin typeface="Times New Roman" panose="02020603050405020304" pitchFamily="18" charset="0"/>
                <a:ea typeface="Times New Roman" panose="02020603050405020304" pitchFamily="18" charset="0"/>
              </a:rPr>
              <a:t>. Fortified settlement Kayukovo 2. </a:t>
            </a:r>
            <a:r>
              <a:rPr lang="en-US" sz="1700" dirty="0">
                <a:solidFill>
                  <a:prstClr val="black"/>
                </a:solidFill>
                <a:latin typeface="Times New Roman" panose="02020603050405020304" pitchFamily="18" charset="0"/>
                <a:ea typeface="Times New Roman" panose="02020603050405020304" pitchFamily="18" charset="0"/>
              </a:rPr>
              <a:t>The first third of VI mil</a:t>
            </a:r>
            <a:r>
              <a:rPr lang="ru-RU" sz="1700" dirty="0">
                <a:solidFill>
                  <a:prstClr val="black"/>
                </a:solidFill>
                <a:latin typeface="Times New Roman" panose="02020603050405020304" pitchFamily="18" charset="0"/>
                <a:ea typeface="Times New Roman" panose="02020603050405020304" pitchFamily="18" charset="0"/>
              </a:rPr>
              <a:t>. </a:t>
            </a:r>
            <a:r>
              <a:rPr lang="en-US" sz="1700" dirty="0">
                <a:solidFill>
                  <a:prstClr val="black"/>
                </a:solidFill>
                <a:latin typeface="Times New Roman" panose="02020603050405020304" pitchFamily="18" charset="0"/>
                <a:ea typeface="Times New Roman" panose="02020603050405020304" pitchFamily="18" charset="0"/>
              </a:rPr>
              <a:t>BC</a:t>
            </a:r>
            <a:r>
              <a:rPr lang="ru-RU" sz="1700" dirty="0">
                <a:solidFill>
                  <a:prstClr val="black"/>
                </a:solidFill>
                <a:latin typeface="Times New Roman" panose="02020603050405020304" pitchFamily="18" charset="0"/>
                <a:ea typeface="Times New Roman" panose="02020603050405020304" pitchFamily="18" charset="0"/>
              </a:rPr>
              <a:t>. </a:t>
            </a:r>
            <a:r>
              <a:rPr lang="en-US" sz="1700" dirty="0">
                <a:solidFill>
                  <a:prstClr val="black"/>
                </a:solidFill>
                <a:latin typeface="Times New Roman" panose="02020603050405020304" pitchFamily="18" charset="0"/>
                <a:ea typeface="Times New Roman" panose="02020603050405020304" pitchFamily="18" charset="0"/>
              </a:rPr>
              <a:t>The nonresidential construction #</a:t>
            </a:r>
            <a:r>
              <a:rPr lang="ru-RU" sz="1700" dirty="0">
                <a:solidFill>
                  <a:prstClr val="black"/>
                </a:solidFill>
                <a:latin typeface="Times New Roman" panose="02020603050405020304" pitchFamily="18" charset="0"/>
                <a:ea typeface="Times New Roman" panose="02020603050405020304" pitchFamily="18" charset="0"/>
              </a:rPr>
              <a:t>7 (</a:t>
            </a:r>
            <a:r>
              <a:rPr lang="en-US" sz="1700" dirty="0">
                <a:solidFill>
                  <a:prstClr val="black"/>
                </a:solidFill>
                <a:latin typeface="Times New Roman" panose="02020603050405020304" pitchFamily="18" charset="0"/>
                <a:ea typeface="Times New Roman" panose="02020603050405020304" pitchFamily="18" charset="0"/>
              </a:rPr>
              <a:t>entrance space</a:t>
            </a:r>
            <a:r>
              <a:rPr lang="ru-RU" sz="1700" dirty="0">
                <a:solidFill>
                  <a:prstClr val="black"/>
                </a:solidFill>
                <a:latin typeface="Times New Roman" panose="02020603050405020304" pitchFamily="18" charset="0"/>
                <a:ea typeface="Times New Roman" panose="02020603050405020304" pitchFamily="18" charset="0"/>
              </a:rPr>
              <a:t>), </a:t>
            </a:r>
            <a:r>
              <a:rPr lang="en-US" sz="1700" dirty="0">
                <a:solidFill>
                  <a:prstClr val="black"/>
                </a:solidFill>
                <a:latin typeface="Times New Roman" panose="02020603050405020304" pitchFamily="18" charset="0"/>
                <a:ea typeface="Times New Roman" panose="02020603050405020304" pitchFamily="18" charset="0"/>
              </a:rPr>
              <a:t>connected via the corridor with the habitation structure #</a:t>
            </a:r>
            <a:r>
              <a:rPr lang="ru-RU" sz="1700" dirty="0">
                <a:solidFill>
                  <a:prstClr val="black"/>
                </a:solidFill>
                <a:latin typeface="Times New Roman" panose="02020603050405020304" pitchFamily="18" charset="0"/>
                <a:ea typeface="Times New Roman" panose="02020603050405020304" pitchFamily="18" charset="0"/>
              </a:rPr>
              <a:t> </a:t>
            </a:r>
            <a:r>
              <a:rPr lang="en-US" sz="1700" dirty="0">
                <a:solidFill>
                  <a:prstClr val="black"/>
                </a:solidFill>
                <a:latin typeface="Times New Roman" panose="02020603050405020304" pitchFamily="18" charset="0"/>
                <a:ea typeface="Times New Roman" panose="02020603050405020304" pitchFamily="18" charset="0"/>
              </a:rPr>
              <a:t>4 and the corridor-tunnel</a:t>
            </a:r>
            <a:r>
              <a:rPr lang="ru-RU" sz="1700" dirty="0">
                <a:solidFill>
                  <a:prstClr val="black"/>
                </a:solidFill>
                <a:latin typeface="Times New Roman" panose="02020603050405020304" pitchFamily="18" charset="0"/>
                <a:ea typeface="Times New Roman" panose="02020603050405020304" pitchFamily="18" charset="0"/>
              </a:rPr>
              <a:t>, </a:t>
            </a:r>
            <a:r>
              <a:rPr lang="en-US" sz="1700" dirty="0">
                <a:solidFill>
                  <a:prstClr val="black"/>
                </a:solidFill>
                <a:latin typeface="Times New Roman" panose="02020603050405020304" pitchFamily="18" charset="0"/>
                <a:ea typeface="Times New Roman" panose="02020603050405020304" pitchFamily="18" charset="0"/>
              </a:rPr>
              <a:t>circling the settlement complex</a:t>
            </a:r>
            <a:r>
              <a:rPr lang="ru-RU" sz="1700" dirty="0">
                <a:solidFill>
                  <a:prstClr val="black"/>
                </a:solidFill>
                <a:latin typeface="Times New Roman" panose="02020603050405020304" pitchFamily="18" charset="0"/>
                <a:ea typeface="Times New Roman" panose="02020603050405020304"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13" y="1214442"/>
            <a:ext cx="5364480" cy="368198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787" y="1214442"/>
            <a:ext cx="5419344" cy="3584448"/>
          </a:xfrm>
          <a:prstGeom prst="rect">
            <a:avLst/>
          </a:prstGeom>
        </p:spPr>
      </p:pic>
    </p:spTree>
    <p:extLst>
      <p:ext uri="{BB962C8B-B14F-4D97-AF65-F5344CB8AC3E}">
        <p14:creationId xmlns:p14="http://schemas.microsoft.com/office/powerpoint/2010/main" val="210714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66907" y="72483"/>
            <a:ext cx="12048893" cy="6729761"/>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6907" y="5957431"/>
            <a:ext cx="11658600" cy="830997"/>
          </a:xfrm>
          <a:prstGeom prst="rect">
            <a:avLst/>
          </a:prstGeom>
        </p:spPr>
        <p:txBody>
          <a:bodyPr wrap="square">
            <a:spAutoFit/>
          </a:bodyPr>
          <a:lstStyle/>
          <a:p>
            <a:pPr lvl="0"/>
            <a:r>
              <a:rPr lang="en-US" sz="1600" b="1" dirty="0">
                <a:solidFill>
                  <a:prstClr val="black"/>
                </a:solidFill>
                <a:latin typeface="Times New Roman" panose="02020603050405020304" pitchFamily="18" charset="0"/>
                <a:cs typeface="Times New Roman" panose="02020603050405020304" pitchFamily="18" charset="0"/>
              </a:rPr>
              <a:t>Fig. 0</a:t>
            </a:r>
            <a:r>
              <a:rPr lang="ru-RU" sz="1600" b="1" dirty="0">
                <a:solidFill>
                  <a:prstClr val="black"/>
                </a:solidFill>
                <a:latin typeface="Times New Roman" panose="02020603050405020304" pitchFamily="18" charset="0"/>
                <a:cs typeface="Times New Roman" panose="02020603050405020304" pitchFamily="18" charset="0"/>
              </a:rPr>
              <a:t>15</a:t>
            </a:r>
            <a:r>
              <a:rPr lang="en-US" sz="1600" b="1" dirty="0">
                <a:solidFill>
                  <a:prstClr val="black"/>
                </a:solidFill>
                <a:latin typeface="Times New Roman" panose="02020603050405020304" pitchFamily="18" charset="0"/>
                <a:cs typeface="Times New Roman" panose="02020603050405020304" pitchFamily="18" charset="0"/>
              </a:rPr>
              <a:t>. Fortified settlement Kayukovo 2.</a:t>
            </a:r>
            <a:r>
              <a:rPr lang="en-US" sz="1600" dirty="0">
                <a:solidFill>
                  <a:prstClr val="black"/>
                </a:solidFill>
                <a:latin typeface="Times New Roman" panose="02020603050405020304" pitchFamily="18" charset="0"/>
                <a:cs typeface="Times New Roman" panose="02020603050405020304" pitchFamily="18" charset="0"/>
              </a:rPr>
              <a:t> The first third of VI  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southern surrounding area of the settlement complex</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remains of the constructions of the outer wall/corridor-tunnel</a:t>
            </a:r>
            <a:r>
              <a:rPr lang="ru-RU" sz="1600" dirty="0">
                <a:solidFill>
                  <a:prstClr val="black"/>
                </a:solidFill>
                <a:latin typeface="Times New Roman" panose="02020603050405020304" pitchFamily="18" charset="0"/>
                <a:cs typeface="Times New Roman" panose="02020603050405020304" pitchFamily="18" charset="0"/>
              </a:rPr>
              <a:t>: 1-3 – </a:t>
            </a:r>
            <a:r>
              <a:rPr lang="en-US" sz="1600" dirty="0">
                <a:solidFill>
                  <a:prstClr val="black"/>
                </a:solidFill>
                <a:latin typeface="Times New Roman" panose="02020603050405020304" pitchFamily="18" charset="0"/>
                <a:cs typeface="Times New Roman" panose="02020603050405020304" pitchFamily="18" charset="0"/>
              </a:rPr>
              <a:t>the stages of the work in the culture layer</a:t>
            </a:r>
            <a:r>
              <a:rPr lang="ru-RU" sz="1600" dirty="0">
                <a:solidFill>
                  <a:prstClr val="black"/>
                </a:solidFill>
                <a:latin typeface="Times New Roman" panose="02020603050405020304" pitchFamily="18" charset="0"/>
                <a:cs typeface="Times New Roman" panose="02020603050405020304" pitchFamily="18" charset="0"/>
              </a:rPr>
              <a:t>; 4-5 – </a:t>
            </a:r>
            <a:r>
              <a:rPr lang="en-US" sz="1600" dirty="0">
                <a:solidFill>
                  <a:prstClr val="black"/>
                </a:solidFill>
                <a:latin typeface="Times New Roman" panose="02020603050405020304" pitchFamily="18" charset="0"/>
                <a:cs typeface="Times New Roman" panose="02020603050405020304" pitchFamily="18" charset="0"/>
              </a:rPr>
              <a:t>the foundation of the wall construction in the shape of ditch</a:t>
            </a:r>
            <a:r>
              <a:rPr lang="ru-RU" sz="1600" dirty="0">
                <a:solidFill>
                  <a:prstClr val="black"/>
                </a:solidFill>
                <a:latin typeface="Times New Roman" panose="02020603050405020304" pitchFamily="18" charset="0"/>
                <a:cs typeface="Times New Roman" panose="02020603050405020304" pitchFamily="18" charset="0"/>
              </a:rPr>
              <a:t>; 6-7 – </a:t>
            </a:r>
            <a:r>
              <a:rPr lang="en-US" sz="1600" dirty="0">
                <a:solidFill>
                  <a:prstClr val="black"/>
                </a:solidFill>
                <a:latin typeface="Times New Roman" panose="02020603050405020304" pitchFamily="18" charset="0"/>
                <a:cs typeface="Times New Roman" panose="02020603050405020304" pitchFamily="18" charset="0"/>
              </a:rPr>
              <a:t>black, saturated with coal filling is taken out according to its outlines</a:t>
            </a:r>
            <a:r>
              <a:rPr lang="ru-RU" sz="1600" dirty="0">
                <a:solidFill>
                  <a:prstClr val="black"/>
                </a:solidFill>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341"/>
          <a:stretch/>
        </p:blipFill>
        <p:spPr>
          <a:xfrm>
            <a:off x="233915" y="191598"/>
            <a:ext cx="3281964" cy="1688081"/>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7621" b="15907"/>
          <a:stretch/>
        </p:blipFill>
        <p:spPr>
          <a:xfrm>
            <a:off x="228600" y="1929161"/>
            <a:ext cx="3280796" cy="1964653"/>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8590" b="19041"/>
          <a:stretch/>
        </p:blipFill>
        <p:spPr>
          <a:xfrm>
            <a:off x="223024" y="3943296"/>
            <a:ext cx="3278489" cy="1912027"/>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8264" r="13161" b="14804"/>
          <a:stretch/>
        </p:blipFill>
        <p:spPr>
          <a:xfrm>
            <a:off x="3588840" y="195799"/>
            <a:ext cx="4169758" cy="2727685"/>
          </a:xfrm>
          <a:prstGeom prst="rect">
            <a:avLst/>
          </a:prstGeom>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7421" r="8562" b="14612"/>
          <a:stretch/>
        </p:blipFill>
        <p:spPr>
          <a:xfrm>
            <a:off x="3589963" y="3072783"/>
            <a:ext cx="4168635" cy="2768616"/>
          </a:xfrm>
          <a:prstGeom prst="rect">
            <a:avLst/>
          </a:prstGeom>
        </p:spPr>
      </p:pic>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l="2026" t="1644"/>
          <a:stretch/>
        </p:blipFill>
        <p:spPr>
          <a:xfrm>
            <a:off x="7844990" y="199780"/>
            <a:ext cx="4177547" cy="2723704"/>
          </a:xfrm>
          <a:prstGeom prst="rect">
            <a:avLst/>
          </a:prstGeom>
        </p:spPr>
      </p:pic>
      <p:pic>
        <p:nvPicPr>
          <p:cNvPr id="12" name="Рисунок 11"/>
          <p:cNvPicPr>
            <a:picLocks noChangeAspect="1"/>
          </p:cNvPicPr>
          <p:nvPr/>
        </p:nvPicPr>
        <p:blipFill rotWithShape="1">
          <a:blip r:embed="rId8" cstate="print">
            <a:extLst>
              <a:ext uri="{28A0092B-C50C-407E-A947-70E740481C1C}">
                <a14:useLocalDpi xmlns:a14="http://schemas.microsoft.com/office/drawing/2010/main" val="0"/>
              </a:ext>
            </a:extLst>
          </a:blip>
          <a:srcRect l="1787"/>
          <a:stretch/>
        </p:blipFill>
        <p:spPr>
          <a:xfrm>
            <a:off x="7861610" y="3072783"/>
            <a:ext cx="4144308" cy="2743074"/>
          </a:xfrm>
          <a:prstGeom prst="rect">
            <a:avLst/>
          </a:prstGeom>
        </p:spPr>
      </p:pic>
      <p:sp>
        <p:nvSpPr>
          <p:cNvPr id="13" name="Прямоугольник 12"/>
          <p:cNvSpPr/>
          <p:nvPr/>
        </p:nvSpPr>
        <p:spPr>
          <a:xfrm>
            <a:off x="3267306" y="256478"/>
            <a:ext cx="242089" cy="369332"/>
          </a:xfrm>
          <a:prstGeom prst="rect">
            <a:avLst/>
          </a:prstGeom>
        </p:spPr>
        <p:txBody>
          <a:bodyPr wrap="square">
            <a:spAutoFit/>
          </a:bodyPr>
          <a:lstStyle/>
          <a:p>
            <a:r>
              <a:rPr lang="ru-RU" dirty="0">
                <a:solidFill>
                  <a:schemeClr val="bg1"/>
                </a:solidFill>
              </a:rPr>
              <a:t>1 </a:t>
            </a:r>
          </a:p>
        </p:txBody>
      </p:sp>
      <p:sp>
        <p:nvSpPr>
          <p:cNvPr id="15" name="Прямоугольник 14"/>
          <p:cNvSpPr/>
          <p:nvPr/>
        </p:nvSpPr>
        <p:spPr>
          <a:xfrm>
            <a:off x="3178098" y="1990493"/>
            <a:ext cx="334536" cy="374550"/>
          </a:xfrm>
          <a:prstGeom prst="rect">
            <a:avLst/>
          </a:prstGeom>
        </p:spPr>
        <p:txBody>
          <a:bodyPr wrap="square">
            <a:spAutoFit/>
          </a:bodyPr>
          <a:lstStyle/>
          <a:p>
            <a:r>
              <a:rPr lang="ru-RU" dirty="0">
                <a:solidFill>
                  <a:schemeClr val="bg1"/>
                </a:solidFill>
              </a:rPr>
              <a:t>2 </a:t>
            </a:r>
          </a:p>
        </p:txBody>
      </p:sp>
      <p:sp>
        <p:nvSpPr>
          <p:cNvPr id="22" name="Прямоугольник 21"/>
          <p:cNvSpPr/>
          <p:nvPr/>
        </p:nvSpPr>
        <p:spPr>
          <a:xfrm>
            <a:off x="3178098" y="3982996"/>
            <a:ext cx="308853" cy="369332"/>
          </a:xfrm>
          <a:prstGeom prst="rect">
            <a:avLst/>
          </a:prstGeom>
        </p:spPr>
        <p:txBody>
          <a:bodyPr wrap="square">
            <a:spAutoFit/>
          </a:bodyPr>
          <a:lstStyle/>
          <a:p>
            <a:r>
              <a:rPr lang="ru-RU" dirty="0">
                <a:solidFill>
                  <a:schemeClr val="bg1"/>
                </a:solidFill>
              </a:rPr>
              <a:t>3 </a:t>
            </a:r>
          </a:p>
        </p:txBody>
      </p:sp>
      <p:sp>
        <p:nvSpPr>
          <p:cNvPr id="23" name="Прямоугольник 22"/>
          <p:cNvSpPr/>
          <p:nvPr/>
        </p:nvSpPr>
        <p:spPr>
          <a:xfrm>
            <a:off x="7365380" y="199780"/>
            <a:ext cx="372152" cy="369332"/>
          </a:xfrm>
          <a:prstGeom prst="rect">
            <a:avLst/>
          </a:prstGeom>
        </p:spPr>
        <p:txBody>
          <a:bodyPr wrap="square">
            <a:spAutoFit/>
          </a:bodyPr>
          <a:lstStyle/>
          <a:p>
            <a:r>
              <a:rPr lang="ru-RU" dirty="0">
                <a:solidFill>
                  <a:schemeClr val="bg1"/>
                </a:solidFill>
              </a:rPr>
              <a:t>4 </a:t>
            </a:r>
          </a:p>
        </p:txBody>
      </p:sp>
      <p:sp>
        <p:nvSpPr>
          <p:cNvPr id="24" name="Прямоугольник 23"/>
          <p:cNvSpPr/>
          <p:nvPr/>
        </p:nvSpPr>
        <p:spPr>
          <a:xfrm>
            <a:off x="7365380" y="3139068"/>
            <a:ext cx="284356" cy="373566"/>
          </a:xfrm>
          <a:prstGeom prst="rect">
            <a:avLst/>
          </a:prstGeom>
        </p:spPr>
        <p:txBody>
          <a:bodyPr wrap="square">
            <a:spAutoFit/>
          </a:bodyPr>
          <a:lstStyle/>
          <a:p>
            <a:r>
              <a:rPr lang="ru-RU" dirty="0">
                <a:solidFill>
                  <a:schemeClr val="bg1"/>
                </a:solidFill>
              </a:rPr>
              <a:t>6</a:t>
            </a:r>
          </a:p>
        </p:txBody>
      </p:sp>
      <p:sp>
        <p:nvSpPr>
          <p:cNvPr id="25" name="Прямоугольник 24"/>
          <p:cNvSpPr/>
          <p:nvPr/>
        </p:nvSpPr>
        <p:spPr>
          <a:xfrm>
            <a:off x="11658600" y="3139068"/>
            <a:ext cx="256478" cy="373566"/>
          </a:xfrm>
          <a:prstGeom prst="rect">
            <a:avLst/>
          </a:prstGeom>
        </p:spPr>
        <p:txBody>
          <a:bodyPr wrap="square">
            <a:spAutoFit/>
          </a:bodyPr>
          <a:lstStyle/>
          <a:p>
            <a:r>
              <a:rPr lang="ru-RU" dirty="0">
                <a:solidFill>
                  <a:schemeClr val="bg1"/>
                </a:solidFill>
              </a:rPr>
              <a:t>7 </a:t>
            </a:r>
          </a:p>
        </p:txBody>
      </p:sp>
      <p:sp>
        <p:nvSpPr>
          <p:cNvPr id="26" name="Прямоугольник 25"/>
          <p:cNvSpPr/>
          <p:nvPr/>
        </p:nvSpPr>
        <p:spPr>
          <a:xfrm>
            <a:off x="11658601" y="295507"/>
            <a:ext cx="256478" cy="369332"/>
          </a:xfrm>
          <a:prstGeom prst="rect">
            <a:avLst/>
          </a:prstGeom>
        </p:spPr>
        <p:txBody>
          <a:bodyPr wrap="square">
            <a:spAutoFit/>
          </a:bodyPr>
          <a:lstStyle/>
          <a:p>
            <a:r>
              <a:rPr lang="ru-RU" dirty="0">
                <a:solidFill>
                  <a:schemeClr val="bg1"/>
                </a:solidFill>
              </a:rPr>
              <a:t>5 </a:t>
            </a:r>
          </a:p>
        </p:txBody>
      </p:sp>
    </p:spTree>
    <p:extLst>
      <p:ext uri="{BB962C8B-B14F-4D97-AF65-F5344CB8AC3E}">
        <p14:creationId xmlns:p14="http://schemas.microsoft.com/office/powerpoint/2010/main" val="1322130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7821" y="5970925"/>
            <a:ext cx="12003932" cy="830997"/>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016.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ru-RU" sz="1600" b="1" dirty="0">
                <a:solidFill>
                  <a:prstClr val="black"/>
                </a:solidFill>
                <a:latin typeface="Times New Roman" panose="02020603050405020304" pitchFamily="18" charset="0"/>
                <a:ea typeface="Times New Roman" panose="02020603050405020304" pitchFamily="18" charset="0"/>
              </a:rPr>
              <a:t>А</a:t>
            </a:r>
            <a:r>
              <a:rPr lang="ru-RU" sz="1600" dirty="0">
                <a:solidFill>
                  <a:prstClr val="black"/>
                </a:solidFill>
                <a:latin typeface="Times New Roman" panose="02020603050405020304" pitchFamily="18" charset="0"/>
                <a:ea typeface="Times New Roman" panose="02020603050405020304" pitchFamily="18" charset="0"/>
              </a:rPr>
              <a:t> – </a:t>
            </a:r>
            <a:r>
              <a:rPr lang="en-US" sz="1600" dirty="0">
                <a:solidFill>
                  <a:prstClr val="black"/>
                </a:solidFill>
                <a:latin typeface="Times New Roman" panose="02020603050405020304" pitchFamily="18" charset="0"/>
                <a:ea typeface="Times New Roman" panose="02020603050405020304" pitchFamily="18" charset="0"/>
              </a:rPr>
              <a:t>master plan of the excavation areas of </a:t>
            </a:r>
            <a:r>
              <a:rPr lang="ru-RU" sz="1600" dirty="0">
                <a:solidFill>
                  <a:prstClr val="black"/>
                </a:solidFill>
                <a:latin typeface="Times New Roman" panose="02020603050405020304" pitchFamily="18" charset="0"/>
                <a:ea typeface="Times New Roman" panose="02020603050405020304" pitchFamily="18" charset="0"/>
              </a:rPr>
              <a:t>2000-2002, 2018 </a:t>
            </a:r>
            <a:r>
              <a:rPr lang="en-US" sz="1600" dirty="0">
                <a:solidFill>
                  <a:prstClr val="black"/>
                </a:solidFill>
                <a:latin typeface="Times New Roman" panose="02020603050405020304" pitchFamily="18" charset="0"/>
                <a:ea typeface="Times New Roman" panose="02020603050405020304" pitchFamily="18" charset="0"/>
              </a:rPr>
              <a:t>years</a:t>
            </a:r>
            <a:r>
              <a:rPr lang="ru-RU" sz="1600" dirty="0">
                <a:solidFill>
                  <a:prstClr val="black"/>
                </a:solidFill>
                <a:latin typeface="Times New Roman" panose="02020603050405020304" pitchFamily="18" charset="0"/>
                <a:ea typeface="Times New Roman" panose="02020603050405020304" pitchFamily="18" charset="0"/>
              </a:rPr>
              <a:t>; </a:t>
            </a:r>
            <a:r>
              <a:rPr lang="ru-RU" sz="1600" b="1" dirty="0">
                <a:solidFill>
                  <a:prstClr val="black"/>
                </a:solidFill>
                <a:latin typeface="Times New Roman" panose="02020603050405020304" pitchFamily="18" charset="0"/>
                <a:ea typeface="Times New Roman" panose="02020603050405020304" pitchFamily="18" charset="0"/>
              </a:rPr>
              <a:t>В</a:t>
            </a:r>
            <a:r>
              <a:rPr lang="ru-RU" sz="1600" dirty="0">
                <a:solidFill>
                  <a:prstClr val="black"/>
                </a:solidFill>
                <a:latin typeface="Times New Roman" panose="02020603050405020304" pitchFamily="18" charset="0"/>
                <a:ea typeface="Times New Roman" panose="02020603050405020304" pitchFamily="18" charset="0"/>
              </a:rPr>
              <a:t> – </a:t>
            </a:r>
            <a:r>
              <a:rPr lang="en-US" sz="1600" dirty="0">
                <a:solidFill>
                  <a:prstClr val="black"/>
                </a:solidFill>
                <a:latin typeface="Times New Roman" panose="02020603050405020304" pitchFamily="18" charset="0"/>
                <a:ea typeface="Times New Roman" panose="02020603050405020304" pitchFamily="18" charset="0"/>
              </a:rPr>
              <a:t>A variant of reconstruction of plan structure of the fortified settlement Kayukovo 2</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made on the basis of the master plans of the excavation areas combined with the master topographic plan of the site</a:t>
            </a:r>
            <a:r>
              <a:rPr lang="ru-RU" sz="1600" dirty="0">
                <a:solidFill>
                  <a:prstClr val="black"/>
                </a:solidFill>
                <a:latin typeface="Times New Roman" panose="02020603050405020304" pitchFamily="18" charset="0"/>
                <a:ea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2916" r="269"/>
          <a:stretch/>
        </p:blipFill>
        <p:spPr>
          <a:xfrm>
            <a:off x="190497" y="181676"/>
            <a:ext cx="5472348" cy="5795037"/>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5087"/>
          <a:stretch/>
        </p:blipFill>
        <p:spPr>
          <a:xfrm>
            <a:off x="6071388" y="185480"/>
            <a:ext cx="5896169" cy="5791233"/>
          </a:xfrm>
          <a:prstGeom prst="rect">
            <a:avLst/>
          </a:prstGeom>
        </p:spPr>
      </p:pic>
      <p:sp>
        <p:nvSpPr>
          <p:cNvPr id="2" name="Прямоугольник 1"/>
          <p:cNvSpPr/>
          <p:nvPr/>
        </p:nvSpPr>
        <p:spPr>
          <a:xfrm>
            <a:off x="3788230" y="1198375"/>
            <a:ext cx="465718" cy="707886"/>
          </a:xfrm>
          <a:prstGeom prst="rect">
            <a:avLst/>
          </a:prstGeom>
        </p:spPr>
        <p:txBody>
          <a:bodyPr wrap="square">
            <a:spAutoFit/>
          </a:bodyPr>
          <a:lstStyle/>
          <a:p>
            <a:r>
              <a:rPr lang="ru-RU" sz="4000" dirty="0"/>
              <a:t>А</a:t>
            </a:r>
          </a:p>
        </p:txBody>
      </p:sp>
      <p:sp>
        <p:nvSpPr>
          <p:cNvPr id="7" name="Прямоугольник 6"/>
          <p:cNvSpPr/>
          <p:nvPr/>
        </p:nvSpPr>
        <p:spPr>
          <a:xfrm>
            <a:off x="11410122" y="4288025"/>
            <a:ext cx="312371" cy="707886"/>
          </a:xfrm>
          <a:prstGeom prst="rect">
            <a:avLst/>
          </a:prstGeom>
        </p:spPr>
        <p:txBody>
          <a:bodyPr wrap="square">
            <a:spAutoFit/>
          </a:bodyPr>
          <a:lstStyle/>
          <a:p>
            <a:r>
              <a:rPr lang="ru-RU" sz="4000" dirty="0"/>
              <a:t>В</a:t>
            </a:r>
          </a:p>
        </p:txBody>
      </p:sp>
    </p:spTree>
    <p:extLst>
      <p:ext uri="{BB962C8B-B14F-4D97-AF65-F5344CB8AC3E}">
        <p14:creationId xmlns:p14="http://schemas.microsoft.com/office/powerpoint/2010/main" val="151415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77821" y="130698"/>
            <a:ext cx="12003931" cy="6601807"/>
          </a:xfrm>
          <a:prstGeom prst="rect">
            <a:avLst/>
          </a:prstGeom>
        </p:spPr>
        <p:txBody>
          <a:bodyPr wrap="square">
            <a:spAutoFit/>
          </a:bodyPr>
          <a:lstStyle/>
          <a:p>
            <a:pPr lvl="0" algn="ctr">
              <a:buClr>
                <a:srgbClr val="EEECE1"/>
              </a:buClr>
              <a:buSzPct val="70000"/>
            </a:pPr>
            <a:r>
              <a:rPr lang="en-US" b="1" dirty="0">
                <a:solidFill>
                  <a:srgbClr val="4472C4">
                    <a:lumMod val="75000"/>
                  </a:srgbClr>
                </a:solidFill>
                <a:latin typeface="Times New Roman" panose="02020603050405020304" pitchFamily="18" charset="0"/>
                <a:ea typeface="Times New Roman" panose="02020603050405020304" pitchFamily="18" charset="0"/>
              </a:rPr>
              <a:t>THE ARTEFACT COMPLEX OF THE FORTIFIED SETTLEMENT KAYUKOVO 2</a:t>
            </a:r>
            <a:endParaRPr lang="ru-RU" b="1" dirty="0">
              <a:solidFill>
                <a:srgbClr val="4472C4">
                  <a:lumMod val="75000"/>
                </a:srgbClr>
              </a:solidFill>
              <a:latin typeface="Times New Roman" panose="02020603050405020304" pitchFamily="18" charset="0"/>
              <a:ea typeface="Times New Roman" panose="02020603050405020304" pitchFamily="18" charset="0"/>
            </a:endParaRPr>
          </a:p>
          <a:p>
            <a:pPr indent="450215" algn="just">
              <a:lnSpc>
                <a:spcPct val="150000"/>
              </a:lnSpc>
            </a:pPr>
            <a:r>
              <a:rPr lang="en-US" sz="1700" kern="0" dirty="0">
                <a:latin typeface="Times New Roman" panose="02020603050405020304" pitchFamily="18" charset="0"/>
                <a:ea typeface="Times New Roman" panose="02020603050405020304" pitchFamily="18" charset="0"/>
              </a:rPr>
              <a:t>In the </a:t>
            </a:r>
            <a:r>
              <a:rPr lang="en-US" sz="1700" kern="0" dirty="0" err="1">
                <a:latin typeface="Times New Roman" panose="02020603050405020304" pitchFamily="18" charset="0"/>
                <a:ea typeface="Times New Roman" panose="02020603050405020304" pitchFamily="18" charset="0"/>
              </a:rPr>
              <a:t>artefact</a:t>
            </a:r>
            <a:r>
              <a:rPr lang="en-US" sz="1700" kern="0" dirty="0">
                <a:latin typeface="Times New Roman" panose="02020603050405020304" pitchFamily="18" charset="0"/>
                <a:ea typeface="Times New Roman" panose="02020603050405020304" pitchFamily="18" charset="0"/>
              </a:rPr>
              <a:t> collection there are fragments of 80-90 pottery vessels</a:t>
            </a:r>
            <a:r>
              <a:rPr lang="ru-RU" sz="1700" kern="1400" dirty="0">
                <a:latin typeface="Times New Roman" panose="02020603050405020304" pitchFamily="18" charset="0"/>
                <a:ea typeface="Times New Roman" panose="02020603050405020304" pitchFamily="18" charset="0"/>
              </a:rPr>
              <a:t>. </a:t>
            </a:r>
            <a:r>
              <a:rPr lang="en-US" sz="1700" kern="0" dirty="0">
                <a:latin typeface="Times New Roman" panose="02020603050405020304" pitchFamily="18" charset="0"/>
                <a:ea typeface="Times New Roman" panose="02020603050405020304" pitchFamily="18" charset="0"/>
              </a:rPr>
              <a:t>All vessels are similar to each others, the most common are the </a:t>
            </a:r>
            <a:r>
              <a:rPr lang="en-US" sz="1700" kern="0" dirty="0" err="1">
                <a:latin typeface="Times New Roman" panose="02020603050405020304" pitchFamily="18" charset="0"/>
                <a:ea typeface="Times New Roman" panose="02020603050405020304" pitchFamily="18" charset="0"/>
              </a:rPr>
              <a:t>sphero</a:t>
            </a:r>
            <a:r>
              <a:rPr lang="en-US" sz="1700" kern="0" dirty="0">
                <a:latin typeface="Times New Roman" panose="02020603050405020304" pitchFamily="18" charset="0"/>
                <a:ea typeface="Times New Roman" panose="02020603050405020304" pitchFamily="18" charset="0"/>
              </a:rPr>
              <a:t>-conical vessels with wide open mouth, thick walls and flat cylindrical bottom</a:t>
            </a:r>
            <a:r>
              <a:rPr lang="ru-RU" sz="1700" kern="1400" dirty="0">
                <a:latin typeface="Times New Roman" panose="02020603050405020304" pitchFamily="18" charset="0"/>
                <a:ea typeface="Times New Roman" panose="02020603050405020304" pitchFamily="18" charset="0"/>
              </a:rPr>
              <a:t>. </a:t>
            </a:r>
            <a:r>
              <a:rPr lang="en-US" sz="1700" kern="0" dirty="0">
                <a:latin typeface="Times New Roman" panose="02020603050405020304" pitchFamily="18" charset="0"/>
                <a:ea typeface="Times New Roman" panose="02020603050405020304" pitchFamily="18" charset="0"/>
              </a:rPr>
              <a:t>There are very few  vessels with rounded and pointed bottom</a:t>
            </a:r>
            <a:r>
              <a:rPr lang="ru-RU" sz="1700" kern="1400" dirty="0">
                <a:latin typeface="Times New Roman" panose="02020603050405020304" pitchFamily="18" charset="0"/>
                <a:ea typeface="Times New Roman" panose="02020603050405020304" pitchFamily="18" charset="0"/>
              </a:rPr>
              <a:t>. </a:t>
            </a:r>
          </a:p>
          <a:p>
            <a:pPr indent="450215" algn="just">
              <a:lnSpc>
                <a:spcPct val="150000"/>
              </a:lnSpc>
            </a:pPr>
            <a:r>
              <a:rPr lang="en-US" sz="1700" kern="0" dirty="0">
                <a:latin typeface="Times New Roman" panose="02020603050405020304" pitchFamily="18" charset="0"/>
                <a:ea typeface="Times New Roman" panose="02020603050405020304" pitchFamily="18" charset="0"/>
              </a:rPr>
              <a:t>The outer surface of the vessels is completely covered with ornament. Most of the vessels have undulating edge, made with finger pressing. Below it the upper part is decorated with the belt of large </a:t>
            </a:r>
            <a:r>
              <a:rPr lang="en-US" sz="1700" kern="0" dirty="0" err="1">
                <a:latin typeface="Times New Roman" panose="02020603050405020304" pitchFamily="18" charset="0"/>
                <a:ea typeface="Times New Roman" panose="02020603050405020304" pitchFamily="18" charset="0"/>
              </a:rPr>
              <a:t>foveolar</a:t>
            </a:r>
            <a:r>
              <a:rPr lang="en-US" sz="1700" kern="0" dirty="0">
                <a:latin typeface="Times New Roman" panose="02020603050405020304" pitchFamily="18" charset="0"/>
                <a:ea typeface="Times New Roman" panose="02020603050405020304" pitchFamily="18" charset="0"/>
              </a:rPr>
              <a:t> imprints. The ornaments, mostly linear, consist of the parallel row, they were made by stick impression with shift “shifted stick”. Comb stamp was used rarely, usually as a dividing as well. Variety of ornamental compositions is an important characteristic. There are vertical, horizontal, diagonal and scaly ornamental compositions and their variation. All of the flat bottoms are ornamented with symbolic pictures – </a:t>
            </a:r>
            <a:r>
              <a:rPr lang="en-US" sz="1700" kern="0" dirty="0" err="1">
                <a:latin typeface="Times New Roman" panose="02020603050405020304" pitchFamily="18" charset="0"/>
                <a:ea typeface="Times New Roman" panose="02020603050405020304" pitchFamily="18" charset="0"/>
              </a:rPr>
              <a:t>labrys</a:t>
            </a:r>
            <a:r>
              <a:rPr lang="en-US" sz="1700" kern="0" dirty="0">
                <a:latin typeface="Times New Roman" panose="02020603050405020304" pitchFamily="18" charset="0"/>
                <a:ea typeface="Times New Roman" panose="02020603050405020304" pitchFamily="18" charset="0"/>
              </a:rPr>
              <a:t> or solar cross, which were widely used in the Neolithic period – the Bronze Age of Western Asia, Mediterranean region and Black Sea region. At least part of the vessels was </a:t>
            </a:r>
            <a:r>
              <a:rPr lang="en-US" sz="1700" kern="0" dirty="0" err="1">
                <a:latin typeface="Times New Roman" panose="02020603050405020304" pitchFamily="18" charset="0"/>
                <a:ea typeface="Times New Roman" panose="02020603050405020304" pitchFamily="18" charset="0"/>
              </a:rPr>
              <a:t>coloured</a:t>
            </a:r>
            <a:r>
              <a:rPr lang="en-US" sz="1700" kern="0" dirty="0">
                <a:latin typeface="Times New Roman" panose="02020603050405020304" pitchFamily="18" charset="0"/>
                <a:ea typeface="Times New Roman" panose="02020603050405020304" pitchFamily="18" charset="0"/>
              </a:rPr>
              <a:t> with ochre</a:t>
            </a:r>
            <a:r>
              <a:rPr lang="ru-RU" sz="1700" kern="0" dirty="0">
                <a:latin typeface="Times New Roman" panose="02020603050405020304" pitchFamily="18" charset="0"/>
                <a:ea typeface="Times New Roman" panose="02020603050405020304" pitchFamily="18" charset="0"/>
              </a:rPr>
              <a:t>.</a:t>
            </a:r>
            <a:endParaRPr lang="ru-RU" sz="1700" kern="1400" dirty="0">
              <a:latin typeface="Times New Roman" panose="02020603050405020304" pitchFamily="18" charset="0"/>
              <a:ea typeface="Times New Roman" panose="02020603050405020304" pitchFamily="18" charset="0"/>
            </a:endParaRPr>
          </a:p>
          <a:p>
            <a:pPr indent="450215" algn="just">
              <a:lnSpc>
                <a:spcPct val="150000"/>
              </a:lnSpc>
            </a:pPr>
            <a:r>
              <a:rPr lang="en-US" sz="1700" kern="0" dirty="0">
                <a:latin typeface="Times New Roman" panose="02020603050405020304" pitchFamily="18" charset="0"/>
                <a:ea typeface="Times New Roman" panose="02020603050405020304" pitchFamily="18" charset="0"/>
              </a:rPr>
              <a:t>Sculpted statuettes should be mentioned as a part of ceramic items. Four statuettes were found: 3 fragments of bird, supposedly goose, statuettes and one, probably, human statuettes. The shape of the head and the edge are similar with female statuettes of </a:t>
            </a:r>
            <a:r>
              <a:rPr lang="en-US" sz="1700" kern="0" dirty="0" err="1">
                <a:latin typeface="Times New Roman" panose="02020603050405020304" pitchFamily="18" charset="0"/>
                <a:ea typeface="Times New Roman" panose="02020603050405020304" pitchFamily="18" charset="0"/>
              </a:rPr>
              <a:t>Tripol</a:t>
            </a:r>
            <a:r>
              <a:rPr lang="en-US" sz="1700" kern="0" dirty="0">
                <a:latin typeface="Times New Roman" panose="02020603050405020304" pitchFamily="18" charset="0"/>
                <a:ea typeface="Times New Roman" panose="02020603050405020304" pitchFamily="18" charset="0"/>
              </a:rPr>
              <a:t> culture (V-VI mil. BC) of the South-Eastern Asia</a:t>
            </a:r>
            <a:r>
              <a:rPr lang="ru-RU" sz="1700" kern="0" dirty="0">
                <a:latin typeface="Times New Roman" panose="02020603050405020304" pitchFamily="18" charset="0"/>
                <a:ea typeface="Times New Roman" panose="02020603050405020304" pitchFamily="18" charset="0"/>
              </a:rPr>
              <a:t>. </a:t>
            </a:r>
            <a:endParaRPr lang="ru-RU" sz="1700" kern="1400" dirty="0">
              <a:latin typeface="Times New Roman" panose="02020603050405020304" pitchFamily="18" charset="0"/>
              <a:ea typeface="Times New Roman" panose="02020603050405020304" pitchFamily="18" charset="0"/>
            </a:endParaRPr>
          </a:p>
          <a:p>
            <a:pPr indent="450215" algn="just">
              <a:lnSpc>
                <a:spcPct val="150000"/>
              </a:lnSpc>
            </a:pPr>
            <a:r>
              <a:rPr lang="en-US" sz="1700" kern="0" dirty="0">
                <a:latin typeface="Times New Roman" panose="02020603050405020304" pitchFamily="18" charset="0"/>
                <a:ea typeface="Times New Roman" panose="02020603050405020304" pitchFamily="18" charset="0"/>
              </a:rPr>
              <a:t>There are little of stone </a:t>
            </a:r>
            <a:r>
              <a:rPr lang="en-US" sz="1700" kern="0" dirty="0" err="1">
                <a:latin typeface="Times New Roman" panose="02020603050405020304" pitchFamily="18" charset="0"/>
                <a:ea typeface="Times New Roman" panose="02020603050405020304" pitchFamily="18" charset="0"/>
              </a:rPr>
              <a:t>artefacts</a:t>
            </a:r>
            <a:r>
              <a:rPr lang="en-US" sz="1700" kern="0" dirty="0">
                <a:latin typeface="Times New Roman" panose="02020603050405020304" pitchFamily="18" charset="0"/>
                <a:ea typeface="Times New Roman" panose="02020603050405020304" pitchFamily="18" charset="0"/>
              </a:rPr>
              <a:t>, not more than 50 items. They are grinded implements and abrasives. Adzes with longitudinal channel and knives in the shape of sickle are typical and were not found in the other Neolithic sites in the region. The tools were made of the rocks, which cannot be found in the Western Siberia, but were common in the Southern Urals and Kazakhstan</a:t>
            </a:r>
            <a:r>
              <a:rPr lang="ru-RU" sz="1700" kern="1400" dirty="0">
                <a:latin typeface="Times New Roman" panose="02020603050405020304" pitchFamily="18" charset="0"/>
                <a:ea typeface="Times New Roman" panose="02020603050405020304" pitchFamily="18" charset="0"/>
              </a:rPr>
              <a:t>.</a:t>
            </a:r>
            <a:endParaRPr lang="ru-RU" sz="17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352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7821" y="6203086"/>
            <a:ext cx="12003932" cy="584775"/>
          </a:xfrm>
          <a:prstGeom prst="rect">
            <a:avLst/>
          </a:prstGeom>
        </p:spPr>
        <p:txBody>
          <a:bodyPr wrap="square">
            <a:spAutoFit/>
          </a:bodyPr>
          <a:lstStyle/>
          <a:p>
            <a:pPr lvl="0"/>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018</a:t>
            </a:r>
            <a:r>
              <a:rPr lang="en-US" sz="1600" b="1" dirty="0">
                <a:solidFill>
                  <a:prstClr val="black"/>
                </a:solidFill>
                <a:latin typeface="Times New Roman" panose="02020603050405020304" pitchFamily="18" charset="0"/>
                <a:cs typeface="Times New Roman" panose="02020603050405020304" pitchFamily="18" charset="0"/>
              </a:rPr>
              <a:t>. Fortified settlement Kayukovo 2. </a:t>
            </a:r>
            <a:r>
              <a:rPr lang="en-US" sz="1600" dirty="0">
                <a:solidFill>
                  <a:prstClr val="black"/>
                </a:solidFill>
                <a:latin typeface="Times New Roman" panose="02020603050405020304" pitchFamily="18" charset="0"/>
                <a:cs typeface="Times New Roman" panose="02020603050405020304" pitchFamily="18" charset="0"/>
              </a:rPr>
              <a:t>The first third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VI  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Pottery vessels</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artefacts</a:t>
            </a:r>
            <a:r>
              <a:rPr lang="en-US" sz="1600" dirty="0">
                <a:solidFill>
                  <a:prstClr val="black"/>
                </a:solidFill>
                <a:latin typeface="Times New Roman" panose="02020603050405020304" pitchFamily="18" charset="0"/>
                <a:cs typeface="Times New Roman" panose="02020603050405020304" pitchFamily="18" charset="0"/>
              </a:rPr>
              <a:t> and graphical reconstructions</a:t>
            </a:r>
            <a:r>
              <a:rPr lang="ru-RU" sz="1600" dirty="0">
                <a:solidFill>
                  <a:prstClr val="black"/>
                </a:solidFill>
                <a:latin typeface="Times New Roman" panose="02020603050405020304" pitchFamily="18" charset="0"/>
                <a:cs typeface="Times New Roman" panose="02020603050405020304" pitchFamily="18" charset="0"/>
              </a:rPr>
              <a:t>: 1 – </a:t>
            </a:r>
            <a:r>
              <a:rPr lang="en-US" sz="1600" dirty="0">
                <a:solidFill>
                  <a:prstClr val="black"/>
                </a:solidFill>
                <a:latin typeface="Times New Roman" panose="02020603050405020304" pitchFamily="18" charset="0"/>
                <a:cs typeface="Times New Roman" panose="02020603050405020304" pitchFamily="18" charset="0"/>
              </a:rPr>
              <a:t>vessel #</a:t>
            </a:r>
            <a:r>
              <a:rPr lang="ru-RU" sz="1600" dirty="0">
                <a:solidFill>
                  <a:prstClr val="black"/>
                </a:solidFill>
                <a:latin typeface="Times New Roman" panose="02020603050405020304" pitchFamily="18" charset="0"/>
                <a:cs typeface="Times New Roman" panose="02020603050405020304" pitchFamily="18" charset="0"/>
              </a:rPr>
              <a:t>1 (</a:t>
            </a:r>
            <a:r>
              <a:rPr lang="en-US" sz="1600" dirty="0">
                <a:solidFill>
                  <a:prstClr val="black"/>
                </a:solidFill>
                <a:latin typeface="Times New Roman" panose="02020603050405020304" pitchFamily="18" charset="0"/>
                <a:cs typeface="Times New Roman" panose="02020603050405020304" pitchFamily="18" charset="0"/>
              </a:rPr>
              <a:t>was found in the foundation of wall construction</a:t>
            </a:r>
            <a:r>
              <a:rPr lang="ru-RU" sz="1600" dirty="0">
                <a:solidFill>
                  <a:prstClr val="black"/>
                </a:solidFill>
                <a:latin typeface="Times New Roman" panose="02020603050405020304" pitchFamily="18" charset="0"/>
                <a:cs typeface="Times New Roman" panose="02020603050405020304" pitchFamily="18" charset="0"/>
              </a:rPr>
              <a:t>); 2 - ; 3 – </a:t>
            </a:r>
            <a:r>
              <a:rPr lang="en-US" sz="1600" dirty="0">
                <a:solidFill>
                  <a:prstClr val="black"/>
                </a:solidFill>
                <a:latin typeface="Times New Roman" panose="02020603050405020304" pitchFamily="18" charset="0"/>
                <a:cs typeface="Times New Roman" panose="02020603050405020304" pitchFamily="18" charset="0"/>
              </a:rPr>
              <a:t>vessel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cs typeface="Times New Roman" panose="02020603050405020304" pitchFamily="18" charset="0"/>
              </a:rPr>
              <a:t>3 </a:t>
            </a:r>
            <a:r>
              <a:rPr lang="en-US" sz="1600" dirty="0">
                <a:solidFill>
                  <a:prstClr val="black"/>
                </a:solidFill>
                <a:latin typeface="Times New Roman" panose="02020603050405020304" pitchFamily="18" charset="0"/>
                <a:cs typeface="Times New Roman" panose="02020603050405020304" pitchFamily="18" charset="0"/>
              </a:rPr>
              <a:t>from the construction #4 and ditch</a:t>
            </a:r>
            <a:r>
              <a:rPr lang="ru-RU" sz="1600" dirty="0">
                <a:solidFill>
                  <a:prstClr val="black"/>
                </a:solidFill>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2" cstate="print"/>
          <a:stretch>
            <a:fillRect/>
          </a:stretch>
        </p:blipFill>
        <p:spPr>
          <a:xfrm>
            <a:off x="229411" y="196497"/>
            <a:ext cx="3054624" cy="278458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411" y="2981080"/>
            <a:ext cx="3029456" cy="303576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3468" y="3134359"/>
            <a:ext cx="2663430" cy="296234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3154" y="177056"/>
            <a:ext cx="3741237" cy="2867796"/>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883" y="177056"/>
            <a:ext cx="3541776" cy="2627376"/>
          </a:xfrm>
          <a:prstGeom prst="rect">
            <a:avLst/>
          </a:prstGeom>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t="8841" b="4870"/>
          <a:stretch/>
        </p:blipFill>
        <p:spPr>
          <a:xfrm>
            <a:off x="8614094" y="2872118"/>
            <a:ext cx="3115353" cy="3090548"/>
          </a:xfrm>
          <a:prstGeom prst="rect">
            <a:avLst/>
          </a:prstGeom>
        </p:spPr>
      </p:pic>
      <p:sp>
        <p:nvSpPr>
          <p:cNvPr id="7" name="Прямоугольник 6"/>
          <p:cNvSpPr/>
          <p:nvPr/>
        </p:nvSpPr>
        <p:spPr>
          <a:xfrm>
            <a:off x="2839752" y="5537516"/>
            <a:ext cx="335090" cy="369332"/>
          </a:xfrm>
          <a:prstGeom prst="rect">
            <a:avLst/>
          </a:prstGeom>
        </p:spPr>
        <p:txBody>
          <a:bodyPr wrap="square">
            <a:spAutoFit/>
          </a:bodyPr>
          <a:lstStyle/>
          <a:p>
            <a:r>
              <a:rPr lang="ru-RU" dirty="0"/>
              <a:t>1</a:t>
            </a:r>
          </a:p>
        </p:txBody>
      </p:sp>
      <p:sp>
        <p:nvSpPr>
          <p:cNvPr id="11" name="Прямоугольник 10"/>
          <p:cNvSpPr/>
          <p:nvPr/>
        </p:nvSpPr>
        <p:spPr>
          <a:xfrm>
            <a:off x="6684775" y="5486400"/>
            <a:ext cx="311388" cy="369332"/>
          </a:xfrm>
          <a:prstGeom prst="rect">
            <a:avLst/>
          </a:prstGeom>
        </p:spPr>
        <p:txBody>
          <a:bodyPr wrap="square">
            <a:spAutoFit/>
          </a:bodyPr>
          <a:lstStyle/>
          <a:p>
            <a:r>
              <a:rPr lang="ru-RU" dirty="0"/>
              <a:t>2</a:t>
            </a:r>
          </a:p>
        </p:txBody>
      </p:sp>
      <p:sp>
        <p:nvSpPr>
          <p:cNvPr id="12" name="Прямоугольник 11"/>
          <p:cNvSpPr/>
          <p:nvPr/>
        </p:nvSpPr>
        <p:spPr>
          <a:xfrm>
            <a:off x="10995517" y="5460319"/>
            <a:ext cx="278295" cy="369332"/>
          </a:xfrm>
          <a:prstGeom prst="rect">
            <a:avLst/>
          </a:prstGeom>
        </p:spPr>
        <p:txBody>
          <a:bodyPr wrap="square">
            <a:spAutoFit/>
          </a:bodyPr>
          <a:lstStyle/>
          <a:p>
            <a:r>
              <a:rPr lang="ru-RU" dirty="0"/>
              <a:t>3</a:t>
            </a:r>
          </a:p>
        </p:txBody>
      </p:sp>
    </p:spTree>
    <p:extLst>
      <p:ext uri="{BB962C8B-B14F-4D97-AF65-F5344CB8AC3E}">
        <p14:creationId xmlns:p14="http://schemas.microsoft.com/office/powerpoint/2010/main" val="3858130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89181" y="71340"/>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61693" y="5923314"/>
            <a:ext cx="11781262" cy="584775"/>
          </a:xfrm>
          <a:prstGeom prst="rect">
            <a:avLst/>
          </a:prstGeom>
        </p:spPr>
        <p:txBody>
          <a:bodyPr wrap="square">
            <a:spAutoFit/>
          </a:bodyPr>
          <a:lstStyle/>
          <a:p>
            <a:pPr lvl="0" algn="just"/>
            <a:r>
              <a:rPr lang="ru-RU" sz="1600" b="1" dirty="0">
                <a:solidFill>
                  <a:prstClr val="black"/>
                </a:solidFill>
                <a:latin typeface="Times New Roman" panose="02020603050405020304" pitchFamily="18" charset="0"/>
                <a:cs typeface="Times New Roman" panose="02020603050405020304" pitchFamily="18" charset="0"/>
              </a:rPr>
              <a:t>Fig. 019. </a:t>
            </a:r>
            <a:r>
              <a:rPr lang="ru-RU" sz="1600" b="1" dirty="0" err="1">
                <a:solidFill>
                  <a:prstClr val="black"/>
                </a:solidFill>
                <a:latin typeface="Times New Roman" panose="02020603050405020304" pitchFamily="18" charset="0"/>
                <a:cs typeface="Times New Roman" panose="02020603050405020304" pitchFamily="18" charset="0"/>
              </a:rPr>
              <a:t>Fortified</a:t>
            </a:r>
            <a:r>
              <a:rPr lang="ru-RU" sz="1600" b="1" dirty="0">
                <a:solidFill>
                  <a:prstClr val="black"/>
                </a:solidFill>
                <a:latin typeface="Times New Roman" panose="02020603050405020304" pitchFamily="18" charset="0"/>
                <a:cs typeface="Times New Roman" panose="02020603050405020304" pitchFamily="18" charset="0"/>
              </a:rPr>
              <a:t> </a:t>
            </a:r>
            <a:r>
              <a:rPr lang="ru-RU" sz="1600" b="1" dirty="0" err="1">
                <a:solidFill>
                  <a:prstClr val="black"/>
                </a:solidFill>
                <a:latin typeface="Times New Roman" panose="02020603050405020304" pitchFamily="18" charset="0"/>
                <a:cs typeface="Times New Roman" panose="02020603050405020304" pitchFamily="18" charset="0"/>
              </a:rPr>
              <a:t>settlement</a:t>
            </a:r>
            <a:r>
              <a:rPr lang="ru-RU" sz="1600" b="1" dirty="0">
                <a:solidFill>
                  <a:prstClr val="black"/>
                </a:solidFill>
                <a:latin typeface="Times New Roman" panose="02020603050405020304" pitchFamily="18" charset="0"/>
                <a:cs typeface="Times New Roman" panose="02020603050405020304" pitchFamily="18" charset="0"/>
              </a:rPr>
              <a:t> Kayukovo 2. </a:t>
            </a:r>
            <a:r>
              <a:rPr lang="en-US" sz="1600" dirty="0">
                <a:solidFill>
                  <a:prstClr val="black"/>
                </a:solidFill>
                <a:latin typeface="Times New Roman" panose="02020603050405020304" pitchFamily="18" charset="0"/>
                <a:cs typeface="Times New Roman" panose="02020603050405020304" pitchFamily="18" charset="0"/>
              </a:rPr>
              <a:t>The first third</a:t>
            </a:r>
            <a:r>
              <a:rPr lang="ru-RU" sz="1600" dirty="0">
                <a:solidFill>
                  <a:prstClr val="black"/>
                </a:solidFill>
                <a:latin typeface="Times New Roman" panose="02020603050405020304" pitchFamily="18" charset="0"/>
                <a:cs typeface="Times New Roman" panose="02020603050405020304" pitchFamily="18" charset="0"/>
              </a:rPr>
              <a:t> VI  </a:t>
            </a:r>
            <a:r>
              <a:rPr lang="en-US" sz="1600" dirty="0">
                <a:solidFill>
                  <a:prstClr val="black"/>
                </a:solidFill>
                <a:latin typeface="Times New Roman" panose="02020603050405020304" pitchFamily="18" charset="0"/>
                <a:cs typeface="Times New Roman" panose="02020603050405020304" pitchFamily="18" charset="0"/>
              </a:rPr>
              <a:t>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Pottery vessels</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artefacts</a:t>
            </a:r>
            <a:r>
              <a:rPr lang="en-US" sz="1600" dirty="0">
                <a:solidFill>
                  <a:prstClr val="black"/>
                </a:solidFill>
                <a:latin typeface="Times New Roman" panose="02020603050405020304" pitchFamily="18" charset="0"/>
                <a:cs typeface="Times New Roman" panose="02020603050405020304" pitchFamily="18" charset="0"/>
              </a:rPr>
              <a:t> and graphical reconstructions from the construction #</a:t>
            </a:r>
            <a:r>
              <a:rPr lang="ru-RU" sz="1600" dirty="0">
                <a:solidFill>
                  <a:prstClr val="black"/>
                </a:solidFill>
                <a:latin typeface="Times New Roman" panose="02020603050405020304" pitchFamily="18" charset="0"/>
                <a:cs typeface="Times New Roman" panose="02020603050405020304" pitchFamily="18" charset="0"/>
              </a:rPr>
              <a:t>4: 1 – </a:t>
            </a:r>
            <a:r>
              <a:rPr lang="en-US" sz="1600" dirty="0">
                <a:solidFill>
                  <a:prstClr val="black"/>
                </a:solidFill>
                <a:latin typeface="Times New Roman" panose="02020603050405020304" pitchFamily="18" charset="0"/>
                <a:cs typeface="Times New Roman" panose="02020603050405020304" pitchFamily="18" charset="0"/>
              </a:rPr>
              <a:t>vessel #</a:t>
            </a:r>
            <a:r>
              <a:rPr lang="ru-RU" sz="1600" dirty="0">
                <a:solidFill>
                  <a:prstClr val="black"/>
                </a:solidFill>
                <a:latin typeface="Times New Roman" panose="02020603050405020304" pitchFamily="18" charset="0"/>
                <a:cs typeface="Times New Roman" panose="02020603050405020304" pitchFamily="18" charset="0"/>
              </a:rPr>
              <a:t>15; 2 – </a:t>
            </a:r>
            <a:r>
              <a:rPr lang="en-US" sz="1600" dirty="0">
                <a:solidFill>
                  <a:prstClr val="black"/>
                </a:solidFill>
                <a:latin typeface="Times New Roman" panose="02020603050405020304" pitchFamily="18" charset="0"/>
                <a:cs typeface="Times New Roman" panose="02020603050405020304" pitchFamily="18" charset="0"/>
              </a:rPr>
              <a:t>vessel #</a:t>
            </a:r>
            <a:r>
              <a:rPr lang="ru-RU" sz="1600" dirty="0">
                <a:solidFill>
                  <a:prstClr val="black"/>
                </a:solidFill>
                <a:latin typeface="Times New Roman" panose="02020603050405020304" pitchFamily="18" charset="0"/>
                <a:cs typeface="Times New Roman" panose="02020603050405020304" pitchFamily="18" charset="0"/>
              </a:rPr>
              <a:t>16; 3 – </a:t>
            </a:r>
            <a:r>
              <a:rPr lang="en-US" sz="1600" dirty="0">
                <a:solidFill>
                  <a:prstClr val="black"/>
                </a:solidFill>
                <a:latin typeface="Times New Roman" panose="02020603050405020304" pitchFamily="18" charset="0"/>
                <a:cs typeface="Times New Roman" panose="02020603050405020304" pitchFamily="18" charset="0"/>
              </a:rPr>
              <a:t>vessel #</a:t>
            </a:r>
            <a:r>
              <a:rPr lang="ru-RU" sz="1600" dirty="0">
                <a:solidFill>
                  <a:prstClr val="black"/>
                </a:solidFill>
                <a:latin typeface="Times New Roman" panose="02020603050405020304" pitchFamily="18" charset="0"/>
                <a:cs typeface="Times New Roman" panose="02020603050405020304" pitchFamily="18" charset="0"/>
              </a:rPr>
              <a:t>17. </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101" y="2866350"/>
            <a:ext cx="2884099" cy="3056963"/>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835" y="3057353"/>
            <a:ext cx="3020640" cy="2827417"/>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6779" y="2833200"/>
            <a:ext cx="2877804" cy="2965737"/>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21" y="212040"/>
            <a:ext cx="3624781" cy="2617639"/>
          </a:xfrm>
          <a:prstGeom prst="rect">
            <a:avLst/>
          </a:prstGeom>
        </p:spPr>
      </p:pic>
      <p:sp>
        <p:nvSpPr>
          <p:cNvPr id="5" name="Прямоугольник 4"/>
          <p:cNvSpPr/>
          <p:nvPr/>
        </p:nvSpPr>
        <p:spPr>
          <a:xfrm>
            <a:off x="747132" y="5429605"/>
            <a:ext cx="618892"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endParaRPr>
          </a:p>
        </p:txBody>
      </p:sp>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062" y="224794"/>
            <a:ext cx="3784287" cy="2309659"/>
          </a:xfrm>
          <a:prstGeom prst="rect">
            <a:avLst/>
          </a:prstGeom>
        </p:spPr>
      </p:pic>
      <p:sp>
        <p:nvSpPr>
          <p:cNvPr id="3" name="Прямоугольник 2"/>
          <p:cNvSpPr/>
          <p:nvPr/>
        </p:nvSpPr>
        <p:spPr>
          <a:xfrm flipH="1">
            <a:off x="4566320" y="5618337"/>
            <a:ext cx="301803"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endParaRPr>
          </a:p>
        </p:txBody>
      </p:sp>
      <p:sp>
        <p:nvSpPr>
          <p:cNvPr id="4" name="Прямоугольник 3"/>
          <p:cNvSpPr/>
          <p:nvPr/>
        </p:nvSpPr>
        <p:spPr>
          <a:xfrm flipH="1">
            <a:off x="8610126" y="5429605"/>
            <a:ext cx="301014"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endParaRPr>
          </a:p>
        </p:txBody>
      </p:sp>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8582" y="224794"/>
            <a:ext cx="3823297" cy="2348203"/>
          </a:xfrm>
          <a:prstGeom prst="rect">
            <a:avLst/>
          </a:prstGeom>
        </p:spPr>
      </p:pic>
    </p:spTree>
    <p:extLst>
      <p:ext uri="{BB962C8B-B14F-4D97-AF65-F5344CB8AC3E}">
        <p14:creationId xmlns:p14="http://schemas.microsoft.com/office/powerpoint/2010/main" val="134344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0624" y="312229"/>
            <a:ext cx="11338560" cy="6155531"/>
          </a:xfrm>
          <a:prstGeom prst="rect">
            <a:avLst/>
          </a:prstGeom>
        </p:spPr>
        <p:txBody>
          <a:bodyPr wrap="square">
            <a:spAutoFit/>
          </a:bodyPr>
          <a:lstStyle/>
          <a:p>
            <a:pPr algn="ctr">
              <a:buClr>
                <a:srgbClr val="EEECE1"/>
              </a:buClr>
              <a:buSzPct val="70000"/>
            </a:pPr>
            <a:r>
              <a:rPr lang="en-US" b="1" dirty="0">
                <a:solidFill>
                  <a:schemeClr val="accent5">
                    <a:lumMod val="75000"/>
                  </a:schemeClr>
                </a:solidFill>
                <a:latin typeface="Times New Roman" panose="02020603050405020304" pitchFamily="18" charset="0"/>
                <a:ea typeface="Times New Roman" panose="02020603050405020304" pitchFamily="18" charset="0"/>
              </a:rPr>
              <a:t>HUMAN DIFFUSION ON THE TERRITORY OF THE NORTH OF THE WESTERN SIBERIA, ARCHAEOLOGICAL DATA</a:t>
            </a:r>
            <a:endParaRPr lang="ru-RU" b="1" dirty="0">
              <a:solidFill>
                <a:schemeClr val="accent5">
                  <a:lumMod val="75000"/>
                </a:schemeClr>
              </a:solidFill>
              <a:latin typeface="Times New Roman" panose="02020603050405020304" pitchFamily="18" charset="0"/>
              <a:ea typeface="Times New Roman" panose="02020603050405020304" pitchFamily="18" charset="0"/>
            </a:endParaRPr>
          </a:p>
          <a:p>
            <a:pPr lvl="0" algn="ctr">
              <a:buClr>
                <a:srgbClr val="EEECE1"/>
              </a:buClr>
              <a:buSzPct val="70000"/>
            </a:pPr>
            <a:endParaRPr lang="ru-RU" sz="1600" dirty="0">
              <a:solidFill>
                <a:schemeClr val="accent5">
                  <a:lumMod val="75000"/>
                </a:schemeClr>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Since the Neolithic Age at the turn of VII century BC hundreds of settlements were appearing in the North of the West Siberian Plain, the number of these settlements increased later and not decreased till the Middle Ages</a:t>
            </a:r>
            <a:r>
              <a:rPr lang="ru-RU" dirty="0">
                <a:solidFill>
                  <a:prstClr val="black"/>
                </a:solidFill>
                <a:latin typeface="Times New Roman" panose="02020603050405020304" pitchFamily="18" charset="0"/>
                <a:ea typeface="Times New Roman" panose="02020603050405020304" pitchFamily="18" charset="0"/>
              </a:rPr>
              <a:t>.</a:t>
            </a: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most part of the West Siberian Plain taiga zone, the land between 58° и 65° north latitude, is an administrative division of </a:t>
            </a:r>
            <a:r>
              <a:rPr lang="en-US" dirty="0" err="1">
                <a:solidFill>
                  <a:prstClr val="black"/>
                </a:solidFill>
                <a:latin typeface="Times New Roman" panose="02020603050405020304" pitchFamily="18" charset="0"/>
                <a:ea typeface="Times New Roman" panose="02020603050405020304" pitchFamily="18" charset="0"/>
              </a:rPr>
              <a:t>Khanty-Mansiisk</a:t>
            </a:r>
            <a:r>
              <a:rPr lang="en-US" dirty="0">
                <a:solidFill>
                  <a:prstClr val="black"/>
                </a:solidFill>
                <a:latin typeface="Times New Roman" panose="02020603050405020304" pitchFamily="18" charset="0"/>
                <a:ea typeface="Times New Roman" panose="02020603050405020304" pitchFamily="18" charset="0"/>
              </a:rPr>
              <a:t> autonomous district, </a:t>
            </a:r>
            <a:r>
              <a:rPr lang="en-US" b="1" dirty="0" err="1">
                <a:solidFill>
                  <a:prstClr val="black"/>
                </a:solidFill>
                <a:latin typeface="Times New Roman" panose="02020603050405020304" pitchFamily="18" charset="0"/>
                <a:ea typeface="Times New Roman" panose="02020603050405020304" pitchFamily="18" charset="0"/>
              </a:rPr>
              <a:t>Yugra</a:t>
            </a:r>
            <a:r>
              <a:rPr lang="en-US" dirty="0">
                <a:solidFill>
                  <a:prstClr val="black"/>
                </a:solidFill>
                <a:latin typeface="Times New Roman" panose="02020603050405020304" pitchFamily="18" charset="0"/>
                <a:ea typeface="Times New Roman" panose="02020603050405020304" pitchFamily="18" charset="0"/>
              </a:rPr>
              <a:t>. Its territory is </a:t>
            </a:r>
            <a:r>
              <a:rPr lang="en-US" b="1" dirty="0">
                <a:solidFill>
                  <a:prstClr val="black"/>
                </a:solidFill>
                <a:latin typeface="Times New Roman" panose="02020603050405020304" pitchFamily="18" charset="0"/>
                <a:ea typeface="Times New Roman" panose="02020603050405020304" pitchFamily="18" charset="0"/>
              </a:rPr>
              <a:t>535 000 </a:t>
            </a:r>
            <a:r>
              <a:rPr lang="en-US" dirty="0" err="1">
                <a:solidFill>
                  <a:prstClr val="black"/>
                </a:solidFill>
                <a:latin typeface="Times New Roman" panose="02020603050405020304" pitchFamily="18" charset="0"/>
                <a:ea typeface="Times New Roman" panose="02020603050405020304" pitchFamily="18" charset="0"/>
              </a:rPr>
              <a:t>sq.m</a:t>
            </a:r>
            <a:r>
              <a:rPr lang="en-US" dirty="0">
                <a:solidFill>
                  <a:prstClr val="black"/>
                </a:solidFill>
                <a:latin typeface="Times New Roman" panose="02020603050405020304" pitchFamily="18" charset="0"/>
                <a:ea typeface="Times New Roman" panose="02020603050405020304" pitchFamily="18" charset="0"/>
              </a:rPr>
              <a:t>. Up to the present day about </a:t>
            </a:r>
            <a:r>
              <a:rPr lang="en-US" b="1" dirty="0">
                <a:solidFill>
                  <a:prstClr val="black"/>
                </a:solidFill>
                <a:latin typeface="Times New Roman" panose="02020603050405020304" pitchFamily="18" charset="0"/>
                <a:ea typeface="Times New Roman" panose="02020603050405020304" pitchFamily="18" charset="0"/>
              </a:rPr>
              <a:t>6000 </a:t>
            </a:r>
            <a:r>
              <a:rPr lang="en-US" dirty="0">
                <a:solidFill>
                  <a:prstClr val="black"/>
                </a:solidFill>
                <a:latin typeface="Times New Roman" panose="02020603050405020304" pitchFamily="18" charset="0"/>
                <a:ea typeface="Times New Roman" panose="02020603050405020304" pitchFamily="18" charset="0"/>
              </a:rPr>
              <a:t>archaeological sites were discovered at this region. They were settlements, households, hunting facilities, places of worship, dated since the Late Paleolithic Age</a:t>
            </a:r>
            <a:r>
              <a:rPr lang="ru-RU" dirty="0">
                <a:solidFill>
                  <a:prstClr val="black"/>
                </a:solidFill>
                <a:latin typeface="Times New Roman" panose="02020603050405020304" pitchFamily="18" charset="0"/>
                <a:ea typeface="Times New Roman" panose="02020603050405020304" pitchFamily="18" charset="0"/>
              </a:rPr>
              <a:t> </a:t>
            </a: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In the territory of </a:t>
            </a:r>
            <a:r>
              <a:rPr lang="en-US" dirty="0" err="1">
                <a:solidFill>
                  <a:prstClr val="black"/>
                </a:solidFill>
                <a:latin typeface="Times New Roman" panose="02020603050405020304" pitchFamily="18" charset="0"/>
                <a:ea typeface="Times New Roman" panose="02020603050405020304" pitchFamily="18" charset="0"/>
              </a:rPr>
              <a:t>Yugra</a:t>
            </a:r>
            <a:r>
              <a:rPr lang="en-US" dirty="0">
                <a:solidFill>
                  <a:prstClr val="black"/>
                </a:solidFill>
                <a:latin typeface="Times New Roman" panose="02020603050405020304" pitchFamily="18" charset="0"/>
                <a:ea typeface="Times New Roman" panose="02020603050405020304" pitchFamily="18" charset="0"/>
              </a:rPr>
              <a:t> there are more archaeological sites that on the </a:t>
            </a:r>
            <a:r>
              <a:rPr lang="en-US" dirty="0" err="1">
                <a:solidFill>
                  <a:prstClr val="black"/>
                </a:solidFill>
                <a:latin typeface="Times New Roman" panose="02020603050405020304" pitchFamily="18" charset="0"/>
                <a:ea typeface="Times New Roman" panose="02020603050405020304" pitchFamily="18" charset="0"/>
              </a:rPr>
              <a:t>neighbour</a:t>
            </a:r>
            <a:r>
              <a:rPr lang="en-US" dirty="0">
                <a:solidFill>
                  <a:prstClr val="black"/>
                </a:solidFill>
                <a:latin typeface="Times New Roman" panose="02020603050405020304" pitchFamily="18" charset="0"/>
                <a:ea typeface="Times New Roman" panose="02020603050405020304" pitchFamily="18" charset="0"/>
              </a:rPr>
              <a:t> districts which have similar landscape and climate conditions. For example</a:t>
            </a:r>
            <a:r>
              <a:rPr lang="ru-RU" dirty="0">
                <a:solidFill>
                  <a:prstClr val="black"/>
                </a:solidFill>
                <a:latin typeface="Times New Roman" panose="02020603050405020304" pitchFamily="18" charset="0"/>
                <a:ea typeface="Times New Roman" panose="02020603050405020304" pitchFamily="18" charset="0"/>
              </a:rPr>
              <a:t>: </a:t>
            </a: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dirty="0">
                <a:solidFill>
                  <a:prstClr val="black"/>
                </a:solidFill>
                <a:latin typeface="Times New Roman" panose="02020603050405020304" pitchFamily="18" charset="0"/>
                <a:ea typeface="Times New Roman" panose="02020603050405020304" pitchFamily="18" charset="0"/>
              </a:rPr>
              <a:t>in the </a:t>
            </a:r>
            <a:r>
              <a:rPr lang="en-US" dirty="0" err="1">
                <a:solidFill>
                  <a:prstClr val="black"/>
                </a:solidFill>
                <a:latin typeface="Times New Roman" panose="02020603050405020304" pitchFamily="18" charset="0"/>
                <a:ea typeface="Times New Roman" panose="02020603050405020304" pitchFamily="18" charset="0"/>
              </a:rPr>
              <a:t>Komi</a:t>
            </a:r>
            <a:r>
              <a:rPr lang="en-US" dirty="0">
                <a:solidFill>
                  <a:prstClr val="black"/>
                </a:solidFill>
                <a:latin typeface="Times New Roman" panose="02020603050405020304" pitchFamily="18" charset="0"/>
                <a:ea typeface="Times New Roman" panose="02020603050405020304" pitchFamily="18" charset="0"/>
              </a:rPr>
              <a:t> Republic and Perm district there is a taiga zone of the North-East part of Europe, its total area of </a:t>
            </a:r>
            <a:r>
              <a:rPr lang="en-US" b="1" dirty="0">
                <a:solidFill>
                  <a:prstClr val="black"/>
                </a:solidFill>
                <a:latin typeface="Times New Roman" panose="02020603050405020304" pitchFamily="18" charset="0"/>
                <a:ea typeface="Times New Roman" panose="02020603050405020304" pitchFamily="18" charset="0"/>
              </a:rPr>
              <a:t>576000 </a:t>
            </a:r>
            <a:r>
              <a:rPr lang="en-US" dirty="0">
                <a:solidFill>
                  <a:prstClr val="black"/>
                </a:solidFill>
                <a:latin typeface="Times New Roman" panose="02020603050405020304" pitchFamily="18" charset="0"/>
                <a:ea typeface="Times New Roman" panose="02020603050405020304" pitchFamily="18" charset="0"/>
              </a:rPr>
              <a:t>sq., where archaeological sites have been discovering for more than 100 years, there are </a:t>
            </a:r>
            <a:r>
              <a:rPr lang="en-US" b="1" dirty="0">
                <a:solidFill>
                  <a:prstClr val="black"/>
                </a:solidFill>
                <a:latin typeface="Times New Roman" panose="02020603050405020304" pitchFamily="18" charset="0"/>
                <a:ea typeface="Times New Roman" panose="02020603050405020304" pitchFamily="18" charset="0"/>
              </a:rPr>
              <a:t>2455</a:t>
            </a:r>
            <a:r>
              <a:rPr lang="en-US" dirty="0">
                <a:solidFill>
                  <a:prstClr val="black"/>
                </a:solidFill>
                <a:latin typeface="Times New Roman" panose="02020603050405020304" pitchFamily="18" charset="0"/>
                <a:ea typeface="Times New Roman" panose="02020603050405020304" pitchFamily="18" charset="0"/>
              </a:rPr>
              <a:t> archaeological sites</a:t>
            </a:r>
            <a:r>
              <a:rPr lang="ru-RU" dirty="0">
                <a:solidFill>
                  <a:prstClr val="black"/>
                </a:solidFill>
                <a:latin typeface="Times New Roman" panose="02020603050405020304" pitchFamily="18" charset="0"/>
                <a:ea typeface="Times New Roman" panose="02020603050405020304" pitchFamily="18" charset="0"/>
              </a:rPr>
              <a:t>; </a:t>
            </a:r>
          </a:p>
          <a:p>
            <a:pPr marL="285750" lvl="0" indent="-285750" algn="just">
              <a:buClr>
                <a:srgbClr val="EEECE1"/>
              </a:buClr>
              <a:buSzPct val="70000"/>
              <a:buFont typeface="Wingdings" panose="05000000000000000000" pitchFamily="2" charset="2"/>
              <a:buChar char="v"/>
            </a:pPr>
            <a:endParaRPr lang="ru-RU" dirty="0">
              <a:solidFill>
                <a:prstClr val="black"/>
              </a:solidFill>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dirty="0">
                <a:solidFill>
                  <a:prstClr val="black"/>
                </a:solidFill>
                <a:latin typeface="Times New Roman" panose="02020603050405020304" pitchFamily="18" charset="0"/>
                <a:ea typeface="Times New Roman" panose="02020603050405020304" pitchFamily="18" charset="0"/>
              </a:rPr>
              <a:t>in the </a:t>
            </a:r>
            <a:r>
              <a:rPr lang="en-US" dirty="0" err="1">
                <a:solidFill>
                  <a:prstClr val="black"/>
                </a:solidFill>
                <a:latin typeface="Times New Roman" panose="02020603050405020304" pitchFamily="18" charset="0"/>
                <a:ea typeface="Times New Roman" panose="02020603050405020304" pitchFamily="18" charset="0"/>
              </a:rPr>
              <a:t>Yamal-Nenets</a:t>
            </a:r>
            <a:r>
              <a:rPr lang="en-US" dirty="0">
                <a:solidFill>
                  <a:prstClr val="black"/>
                </a:solidFill>
                <a:latin typeface="Times New Roman" panose="02020603050405020304" pitchFamily="18" charset="0"/>
                <a:ea typeface="Times New Roman" panose="02020603050405020304" pitchFamily="18" charset="0"/>
              </a:rPr>
              <a:t> Autonomous District there is the zone of north taiga and tundra of the Far North of the Western Siberia, its area is </a:t>
            </a:r>
            <a:r>
              <a:rPr lang="en-US" b="1" dirty="0">
                <a:solidFill>
                  <a:prstClr val="black"/>
                </a:solidFill>
                <a:latin typeface="Times New Roman" panose="02020603050405020304" pitchFamily="18" charset="0"/>
                <a:ea typeface="Times New Roman" panose="02020603050405020304" pitchFamily="18" charset="0"/>
              </a:rPr>
              <a:t>750000</a:t>
            </a:r>
            <a:r>
              <a:rPr lang="en-US" dirty="0">
                <a:solidFill>
                  <a:prstClr val="black"/>
                </a:solidFill>
                <a:latin typeface="Times New Roman" panose="02020603050405020304" pitchFamily="18" charset="0"/>
                <a:ea typeface="Times New Roman" panose="02020603050405020304" pitchFamily="18" charset="0"/>
              </a:rPr>
              <a:t> sq. and there are </a:t>
            </a:r>
            <a:r>
              <a:rPr lang="en-US" b="1" dirty="0">
                <a:solidFill>
                  <a:prstClr val="black"/>
                </a:solidFill>
                <a:latin typeface="Times New Roman" panose="02020603050405020304" pitchFamily="18" charset="0"/>
                <a:ea typeface="Times New Roman" panose="02020603050405020304" pitchFamily="18" charset="0"/>
              </a:rPr>
              <a:t>550</a:t>
            </a:r>
            <a:r>
              <a:rPr lang="en-US" dirty="0">
                <a:solidFill>
                  <a:prstClr val="black"/>
                </a:solidFill>
                <a:latin typeface="Times New Roman" panose="02020603050405020304" pitchFamily="18" charset="0"/>
                <a:ea typeface="Times New Roman" panose="02020603050405020304" pitchFamily="18" charset="0"/>
              </a:rPr>
              <a:t> sites</a:t>
            </a:r>
            <a:r>
              <a:rPr lang="ru-RU" dirty="0">
                <a:solidFill>
                  <a:prstClr val="black"/>
                </a:solidFill>
                <a:latin typeface="Times New Roman" panose="02020603050405020304" pitchFamily="18" charset="0"/>
                <a:ea typeface="Times New Roman" panose="02020603050405020304" pitchFamily="18" charset="0"/>
              </a:rPr>
              <a:t>.</a:t>
            </a:r>
          </a:p>
          <a:p>
            <a:pPr lvl="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north taiga zones of the Western Siberia were densely populated in ancient times, especially the earlier periods; it is a unique trait of the region. However, this phenomenon is not investigated</a:t>
            </a:r>
            <a:r>
              <a:rPr lang="ru-RU" dirty="0">
                <a:solidFill>
                  <a:prstClr val="black"/>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139113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8973" y="115428"/>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62415" y="5881453"/>
            <a:ext cx="8067907" cy="584775"/>
          </a:xfrm>
          <a:prstGeom prst="rect">
            <a:avLst/>
          </a:prstGeom>
        </p:spPr>
        <p:txBody>
          <a:bodyPr wrap="square">
            <a:spAutoFit/>
          </a:bodyPr>
          <a:lstStyle/>
          <a:p>
            <a:pPr lvl="0" algn="just">
              <a:buClr>
                <a:srgbClr val="EEECE1"/>
              </a:buClr>
              <a:buSzPct val="70000"/>
            </a:pPr>
            <a:r>
              <a:rPr lang="ru-RU" sz="1600" b="1" dirty="0">
                <a:solidFill>
                  <a:prstClr val="black"/>
                </a:solidFill>
                <a:latin typeface="Times New Roman" panose="02020603050405020304" pitchFamily="18" charset="0"/>
                <a:ea typeface="Times New Roman" panose="02020603050405020304" pitchFamily="18" charset="0"/>
              </a:rPr>
              <a:t>Fig. 020.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Pottery vessels</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artefacts</a:t>
            </a:r>
            <a:r>
              <a:rPr lang="en-US" sz="1600" dirty="0">
                <a:solidFill>
                  <a:prstClr val="black"/>
                </a:solidFill>
                <a:latin typeface="Times New Roman" panose="02020603050405020304" pitchFamily="18" charset="0"/>
                <a:cs typeface="Times New Roman" panose="02020603050405020304" pitchFamily="18" charset="0"/>
              </a:rPr>
              <a:t> and graphical reconstructions</a:t>
            </a:r>
            <a:r>
              <a:rPr lang="ru-RU" sz="1600" dirty="0">
                <a:solidFill>
                  <a:prstClr val="black"/>
                </a:solidFill>
                <a:latin typeface="Times New Roman" panose="02020603050405020304" pitchFamily="18" charset="0"/>
                <a:ea typeface="Times New Roman" panose="02020603050405020304" pitchFamily="18" charset="0"/>
              </a:rPr>
              <a:t>.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767" y="3375354"/>
            <a:ext cx="2806334" cy="301165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3208" y="331835"/>
            <a:ext cx="4227334" cy="2798484"/>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220397"/>
            <a:ext cx="6309517" cy="3741109"/>
          </a:xfrm>
          <a:prstGeom prst="rect">
            <a:avLst/>
          </a:prstGeom>
        </p:spPr>
      </p:pic>
    </p:spTree>
    <p:extLst>
      <p:ext uri="{BB962C8B-B14F-4D97-AF65-F5344CB8AC3E}">
        <p14:creationId xmlns:p14="http://schemas.microsoft.com/office/powerpoint/2010/main" val="51797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8973" y="115428"/>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88973" y="5881453"/>
            <a:ext cx="12003932" cy="830997"/>
          </a:xfrm>
          <a:prstGeom prst="rect">
            <a:avLst/>
          </a:prstGeom>
        </p:spPr>
        <p:txBody>
          <a:bodyPr wrap="square">
            <a:spAutoFit/>
          </a:bodyPr>
          <a:lstStyle/>
          <a:p>
            <a:pPr lvl="0" algn="just">
              <a:buClr>
                <a:srgbClr val="EEECE1"/>
              </a:buClr>
              <a:buSzPct val="70000"/>
            </a:pPr>
            <a:r>
              <a:rPr lang="ru-RU" sz="1600" b="1" dirty="0">
                <a:solidFill>
                  <a:prstClr val="black"/>
                </a:solidFill>
                <a:latin typeface="Times New Roman" panose="02020603050405020304" pitchFamily="18" charset="0"/>
                <a:ea typeface="Times New Roman" panose="02020603050405020304" pitchFamily="18" charset="0"/>
              </a:rPr>
              <a:t>Fig. 021.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Pottery vessels</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artefacts</a:t>
            </a:r>
            <a:r>
              <a:rPr lang="en-US" sz="1600" dirty="0">
                <a:solidFill>
                  <a:prstClr val="black"/>
                </a:solidFill>
                <a:latin typeface="Times New Roman" panose="02020603050405020304" pitchFamily="18" charset="0"/>
                <a:cs typeface="Times New Roman" panose="02020603050405020304" pitchFamily="18" charset="0"/>
              </a:rPr>
              <a:t> and graphical reconstructions </a:t>
            </a:r>
            <a:r>
              <a:rPr lang="ru-RU" sz="1600" dirty="0">
                <a:solidFill>
                  <a:prstClr val="black"/>
                </a:solidFill>
                <a:latin typeface="Times New Roman" panose="02020603050405020304" pitchFamily="18" charset="0"/>
                <a:ea typeface="Times New Roman" panose="02020603050405020304" pitchFamily="18" charset="0"/>
              </a:rPr>
              <a:t>: 1 – </a:t>
            </a:r>
            <a:r>
              <a:rPr lang="en-US" sz="1600" dirty="0">
                <a:solidFill>
                  <a:prstClr val="black"/>
                </a:solidFill>
                <a:latin typeface="Times New Roman" panose="02020603050405020304" pitchFamily="18" charset="0"/>
                <a:ea typeface="Times New Roman" panose="02020603050405020304" pitchFamily="18" charset="0"/>
              </a:rPr>
              <a:t>vessel</a:t>
            </a:r>
            <a:r>
              <a:rPr lang="ru-RU" sz="1600" dirty="0">
                <a:solidFill>
                  <a:prstClr val="black"/>
                </a:solidFill>
                <a:latin typeface="Times New Roman" panose="02020603050405020304" pitchFamily="18" charset="0"/>
                <a:ea typeface="Times New Roman" panose="02020603050405020304" pitchFamily="18" charset="0"/>
              </a:rPr>
              <a:t> #13 (</a:t>
            </a:r>
            <a:r>
              <a:rPr lang="en-US" sz="1600" dirty="0">
                <a:solidFill>
                  <a:prstClr val="black"/>
                </a:solidFill>
                <a:latin typeface="Times New Roman" panose="02020603050405020304" pitchFamily="18" charset="0"/>
                <a:ea typeface="Times New Roman" panose="02020603050405020304" pitchFamily="18" charset="0"/>
              </a:rPr>
              <a:t>the western periphery</a:t>
            </a:r>
            <a:r>
              <a:rPr lang="ru-RU" sz="1600" dirty="0">
                <a:solidFill>
                  <a:prstClr val="black"/>
                </a:solidFill>
                <a:latin typeface="Times New Roman" panose="02020603050405020304" pitchFamily="18" charset="0"/>
                <a:ea typeface="Times New Roman" panose="02020603050405020304" pitchFamily="18" charset="0"/>
              </a:rPr>
              <a:t>); 2 – </a:t>
            </a:r>
            <a:r>
              <a:rPr lang="en-US" sz="1600" dirty="0">
                <a:solidFill>
                  <a:prstClr val="black"/>
                </a:solidFill>
                <a:latin typeface="Times New Roman" panose="02020603050405020304" pitchFamily="18" charset="0"/>
                <a:ea typeface="Times New Roman" panose="02020603050405020304" pitchFamily="18" charset="0"/>
              </a:rPr>
              <a:t>vessel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1</a:t>
            </a:r>
            <a:r>
              <a:rPr lang="ru-RU" sz="1600" dirty="0">
                <a:solidFill>
                  <a:prstClr val="black"/>
                </a:solidFill>
                <a:latin typeface="Times New Roman" panose="02020603050405020304" pitchFamily="18" charset="0"/>
                <a:ea typeface="Times New Roman" panose="02020603050405020304" pitchFamily="18" charset="0"/>
              </a:rPr>
              <a:t>2 (</a:t>
            </a:r>
            <a:r>
              <a:rPr lang="en-US" sz="1600" dirty="0">
                <a:solidFill>
                  <a:prstClr val="black"/>
                </a:solidFill>
                <a:latin typeface="Times New Roman" panose="02020603050405020304" pitchFamily="18" charset="0"/>
                <a:ea typeface="Times New Roman" panose="02020603050405020304" pitchFamily="18" charset="0"/>
              </a:rPr>
              <a:t>the western periphery</a:t>
            </a:r>
            <a:r>
              <a:rPr lang="ru-RU" sz="1600" dirty="0">
                <a:solidFill>
                  <a:prstClr val="black"/>
                </a:solidFill>
                <a:latin typeface="Times New Roman" panose="02020603050405020304" pitchFamily="18" charset="0"/>
                <a:ea typeface="Times New Roman" panose="02020603050405020304" pitchFamily="18" charset="0"/>
              </a:rPr>
              <a:t>); 3 – </a:t>
            </a:r>
            <a:r>
              <a:rPr lang="en-US" sz="1600" dirty="0">
                <a:solidFill>
                  <a:prstClr val="black"/>
                </a:solidFill>
                <a:latin typeface="Times New Roman" panose="02020603050405020304" pitchFamily="18" charset="0"/>
                <a:ea typeface="Times New Roman" panose="02020603050405020304" pitchFamily="18" charset="0"/>
              </a:rPr>
              <a:t>vessel</a:t>
            </a:r>
            <a:r>
              <a:rPr lang="ru-RU" sz="1600" dirty="0">
                <a:solidFill>
                  <a:prstClr val="black"/>
                </a:solidFill>
                <a:latin typeface="Times New Roman" panose="02020603050405020304" pitchFamily="18" charset="0"/>
                <a:ea typeface="Times New Roman" panose="02020603050405020304" pitchFamily="18" charset="0"/>
              </a:rPr>
              <a:t> #2 (</a:t>
            </a:r>
            <a:r>
              <a:rPr lang="en-US" sz="1600" dirty="0">
                <a:solidFill>
                  <a:prstClr val="black"/>
                </a:solidFill>
                <a:latin typeface="Times New Roman" panose="02020603050405020304" pitchFamily="18" charset="0"/>
                <a:ea typeface="Times New Roman" panose="02020603050405020304" pitchFamily="18" charset="0"/>
              </a:rPr>
              <a:t>the construction </a:t>
            </a:r>
            <a:r>
              <a:rPr lang="ru-RU" sz="1600" dirty="0">
                <a:solidFill>
                  <a:prstClr val="black"/>
                </a:solidFill>
                <a:latin typeface="Times New Roman" panose="02020603050405020304" pitchFamily="18" charset="0"/>
                <a:ea typeface="Times New Roman" panose="02020603050405020304" pitchFamily="18" charset="0"/>
              </a:rPr>
              <a:t>#3). </a:t>
            </a:r>
          </a:p>
          <a:p>
            <a:pPr lvl="0" algn="just">
              <a:buClr>
                <a:srgbClr val="EEECE1"/>
              </a:buClr>
              <a:buSzPct val="70000"/>
            </a:pPr>
            <a:endParaRPr lang="ru-RU" sz="1600" dirty="0">
              <a:solidFill>
                <a:prstClr val="black"/>
              </a:solidFill>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8713049" y="2830417"/>
            <a:ext cx="2859521" cy="305103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24" y="2767041"/>
            <a:ext cx="2779026" cy="271571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161" y="144915"/>
            <a:ext cx="2555393" cy="247508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8094" y="2909414"/>
            <a:ext cx="4102906" cy="214413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217" y="205346"/>
            <a:ext cx="4718405" cy="241464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657" y="205346"/>
            <a:ext cx="4022701" cy="2414648"/>
          </a:xfrm>
          <a:prstGeom prst="rect">
            <a:avLst/>
          </a:prstGeom>
        </p:spPr>
      </p:pic>
      <p:sp>
        <p:nvSpPr>
          <p:cNvPr id="2" name="Прямоугольник 1"/>
          <p:cNvSpPr/>
          <p:nvPr/>
        </p:nvSpPr>
        <p:spPr>
          <a:xfrm flipH="1">
            <a:off x="3186044" y="5053546"/>
            <a:ext cx="273205" cy="369332"/>
          </a:xfrm>
          <a:prstGeom prst="rect">
            <a:avLst/>
          </a:prstGeom>
        </p:spPr>
        <p:txBody>
          <a:bodyPr wrap="square">
            <a:spAutoFit/>
          </a:bodyPr>
          <a:lstStyle/>
          <a:p>
            <a:r>
              <a:rPr lang="ru-RU" dirty="0"/>
              <a:t>1 </a:t>
            </a:r>
          </a:p>
        </p:txBody>
      </p:sp>
      <p:sp>
        <p:nvSpPr>
          <p:cNvPr id="4" name="Прямоугольник 3"/>
          <p:cNvSpPr/>
          <p:nvPr/>
        </p:nvSpPr>
        <p:spPr>
          <a:xfrm>
            <a:off x="6701814" y="2175250"/>
            <a:ext cx="357808" cy="369332"/>
          </a:xfrm>
          <a:prstGeom prst="rect">
            <a:avLst/>
          </a:prstGeom>
        </p:spPr>
        <p:txBody>
          <a:bodyPr wrap="square">
            <a:spAutoFit/>
          </a:bodyPr>
          <a:lstStyle/>
          <a:p>
            <a:r>
              <a:rPr lang="ru-RU" dirty="0"/>
              <a:t>2 </a:t>
            </a:r>
          </a:p>
        </p:txBody>
      </p:sp>
      <p:sp>
        <p:nvSpPr>
          <p:cNvPr id="8" name="Прямоугольник 7"/>
          <p:cNvSpPr/>
          <p:nvPr/>
        </p:nvSpPr>
        <p:spPr>
          <a:xfrm>
            <a:off x="11131825" y="4721660"/>
            <a:ext cx="329411" cy="369332"/>
          </a:xfrm>
          <a:prstGeom prst="rect">
            <a:avLst/>
          </a:prstGeom>
        </p:spPr>
        <p:txBody>
          <a:bodyPr wrap="square">
            <a:spAutoFit/>
          </a:bodyPr>
          <a:lstStyle/>
          <a:p>
            <a:r>
              <a:rPr lang="ru-RU" dirty="0"/>
              <a:t>3 </a:t>
            </a:r>
          </a:p>
        </p:txBody>
      </p:sp>
    </p:spTree>
    <p:extLst>
      <p:ext uri="{BB962C8B-B14F-4D97-AF65-F5344CB8AC3E}">
        <p14:creationId xmlns:p14="http://schemas.microsoft.com/office/powerpoint/2010/main" val="1517722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2246" y="96917"/>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808" t="6004" b="39433"/>
          <a:stretch/>
        </p:blipFill>
        <p:spPr>
          <a:xfrm>
            <a:off x="8313234" y="244277"/>
            <a:ext cx="3629607" cy="1533886"/>
          </a:xfrm>
          <a:prstGeom prst="rect">
            <a:avLst/>
          </a:prstGeom>
        </p:spPr>
      </p:pic>
      <p:sp>
        <p:nvSpPr>
          <p:cNvPr id="12" name="Прямоугольник 11"/>
          <p:cNvSpPr/>
          <p:nvPr/>
        </p:nvSpPr>
        <p:spPr>
          <a:xfrm>
            <a:off x="208935" y="5939094"/>
            <a:ext cx="11519644" cy="584775"/>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02</a:t>
            </a:r>
            <a:r>
              <a:rPr lang="en-US" sz="1600" b="1" dirty="0">
                <a:solidFill>
                  <a:prstClr val="black"/>
                </a:solidFill>
                <a:latin typeface="Times New Roman" panose="02020603050405020304" pitchFamily="18" charset="0"/>
                <a:ea typeface="Times New Roman" panose="02020603050405020304" pitchFamily="18" charset="0"/>
              </a:rPr>
              <a:t>2</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1 – </a:t>
            </a:r>
            <a:r>
              <a:rPr lang="en-US" sz="1600" dirty="0">
                <a:solidFill>
                  <a:prstClr val="black"/>
                </a:solidFill>
                <a:latin typeface="Times New Roman" panose="02020603050405020304" pitchFamily="18" charset="0"/>
                <a:cs typeface="Times New Roman" panose="02020603050405020304" pitchFamily="18" charset="0"/>
              </a:rPr>
              <a:t>the pottery vessels</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from the moat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corridor-maze</a:t>
            </a:r>
            <a:r>
              <a:rPr lang="ru-RU" sz="1600" dirty="0">
                <a:solidFill>
                  <a:prstClr val="black"/>
                </a:solidFill>
                <a:latin typeface="Times New Roman" panose="02020603050405020304" pitchFamily="18" charset="0"/>
                <a:cs typeface="Times New Roman" panose="02020603050405020304" pitchFamily="18" charset="0"/>
              </a:rPr>
              <a:t>); 2 –</a:t>
            </a:r>
            <a:r>
              <a:rPr lang="en-US" sz="1600" dirty="0">
                <a:solidFill>
                  <a:prstClr val="black"/>
                </a:solidFill>
                <a:latin typeface="Times New Roman" panose="02020603050405020304" pitchFamily="18" charset="0"/>
                <a:cs typeface="Times New Roman" panose="02020603050405020304" pitchFamily="18" charset="0"/>
              </a:rPr>
              <a:t> a fragment of the bottom of the vessel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with the solar sign</a:t>
            </a:r>
            <a:r>
              <a:rPr lang="ru-RU" sz="1600" dirty="0">
                <a:solidFill>
                  <a:prstClr val="black"/>
                </a:solidFill>
                <a:latin typeface="Times New Roman" panose="02020603050405020304" pitchFamily="18" charset="0"/>
                <a:cs typeface="Times New Roman" panose="02020603050405020304" pitchFamily="18" charset="0"/>
              </a:rPr>
              <a:t>; 3 – </a:t>
            </a:r>
            <a:r>
              <a:rPr lang="en-US" sz="1600" dirty="0">
                <a:solidFill>
                  <a:prstClr val="black"/>
                </a:solidFill>
                <a:latin typeface="Times New Roman" panose="02020603050405020304" pitchFamily="18" charset="0"/>
                <a:cs typeface="Times New Roman" panose="02020603050405020304" pitchFamily="18" charset="0"/>
              </a:rPr>
              <a:t>fragments of the ochre-</a:t>
            </a:r>
            <a:r>
              <a:rPr lang="en-US" sz="1600" dirty="0" err="1">
                <a:solidFill>
                  <a:prstClr val="black"/>
                </a:solidFill>
                <a:latin typeface="Times New Roman" panose="02020603050405020304" pitchFamily="18" charset="0"/>
                <a:cs typeface="Times New Roman" panose="02020603050405020304" pitchFamily="18" charset="0"/>
              </a:rPr>
              <a:t>coloured</a:t>
            </a:r>
            <a:r>
              <a:rPr lang="en-US" sz="1600" dirty="0">
                <a:solidFill>
                  <a:prstClr val="black"/>
                </a:solidFill>
                <a:latin typeface="Times New Roman" panose="02020603050405020304" pitchFamily="18" charset="0"/>
                <a:cs typeface="Times New Roman" panose="02020603050405020304" pitchFamily="18" charset="0"/>
              </a:rPr>
              <a:t> pottery vessel</a:t>
            </a:r>
            <a:r>
              <a:rPr lang="ru-RU" sz="1600" dirty="0">
                <a:solidFill>
                  <a:prstClr val="black"/>
                </a:solidFill>
                <a:latin typeface="Times New Roman" panose="02020603050405020304" pitchFamily="18" charset="0"/>
                <a:cs typeface="Times New Roman" panose="02020603050405020304" pitchFamily="18" charset="0"/>
              </a:rPr>
              <a:t>; 4,5 – </a:t>
            </a:r>
            <a:endParaRPr lang="ru-RU" sz="1600" dirty="0">
              <a:solidFill>
                <a:prstClr val="black"/>
              </a:solidFill>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5659244" y="2659566"/>
            <a:ext cx="301084"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1</a:t>
            </a:r>
            <a:endParaRPr lang="ru-RU" dirty="0"/>
          </a:p>
        </p:txBody>
      </p:sp>
      <p:sp>
        <p:nvSpPr>
          <p:cNvPr id="14" name="Прямоугольник 13"/>
          <p:cNvSpPr/>
          <p:nvPr/>
        </p:nvSpPr>
        <p:spPr>
          <a:xfrm>
            <a:off x="10119732" y="1382751"/>
            <a:ext cx="571271"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3</a:t>
            </a:r>
            <a:endParaRPr lang="ru-RU" dirty="0"/>
          </a:p>
        </p:txBody>
      </p:sp>
      <p:sp>
        <p:nvSpPr>
          <p:cNvPr id="15" name="Прямоугольник 14"/>
          <p:cNvSpPr/>
          <p:nvPr/>
        </p:nvSpPr>
        <p:spPr>
          <a:xfrm>
            <a:off x="3967921" y="5570034"/>
            <a:ext cx="369904" cy="369060"/>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4</a:t>
            </a:r>
            <a:endParaRPr lang="ru-RU" dirty="0"/>
          </a:p>
        </p:txBody>
      </p:sp>
      <p:sp>
        <p:nvSpPr>
          <p:cNvPr id="16" name="Прямоугольник 15"/>
          <p:cNvSpPr/>
          <p:nvPr/>
        </p:nvSpPr>
        <p:spPr>
          <a:xfrm flipH="1">
            <a:off x="7844883" y="5570034"/>
            <a:ext cx="335076"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5</a:t>
            </a:r>
            <a:endParaRPr lang="ru-RU" dirty="0"/>
          </a:p>
        </p:txBody>
      </p:sp>
      <p:sp>
        <p:nvSpPr>
          <p:cNvPr id="19" name="Прямоугольник 18"/>
          <p:cNvSpPr/>
          <p:nvPr/>
        </p:nvSpPr>
        <p:spPr>
          <a:xfrm>
            <a:off x="11625146" y="5638518"/>
            <a:ext cx="323332"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6</a:t>
            </a:r>
            <a:endParaRPr lang="ru-RU"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34" y="200780"/>
            <a:ext cx="5394960" cy="2804160"/>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24412" r="6815" b="6491"/>
          <a:stretch/>
        </p:blipFill>
        <p:spPr>
          <a:xfrm>
            <a:off x="8313234" y="2361852"/>
            <a:ext cx="3635244" cy="3293642"/>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5644" r="3804" b="9938"/>
          <a:stretch/>
        </p:blipFill>
        <p:spPr>
          <a:xfrm>
            <a:off x="4228535" y="3098378"/>
            <a:ext cx="3939734" cy="2562748"/>
          </a:xfrm>
          <a:prstGeom prst="rect">
            <a:avLst/>
          </a:prstGeom>
        </p:spPr>
      </p:pic>
      <p:pic>
        <p:nvPicPr>
          <p:cNvPr id="7" name="Рисунок 6"/>
          <p:cNvPicPr>
            <a:picLocks noChangeAspect="1"/>
          </p:cNvPicPr>
          <p:nvPr/>
        </p:nvPicPr>
        <p:blipFill rotWithShape="1">
          <a:blip r:embed="rId6">
            <a:extLst>
              <a:ext uri="{28A0092B-C50C-407E-A947-70E740481C1C}">
                <a14:useLocalDpi xmlns:a14="http://schemas.microsoft.com/office/drawing/2010/main" val="0"/>
              </a:ext>
            </a:extLst>
          </a:blip>
          <a:srcRect l="3456" r="3673"/>
          <a:stretch/>
        </p:blipFill>
        <p:spPr>
          <a:xfrm>
            <a:off x="218235" y="3098378"/>
            <a:ext cx="3809743" cy="2562748"/>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4315" y="230893"/>
            <a:ext cx="2097835" cy="2782589"/>
          </a:xfrm>
          <a:prstGeom prst="rect">
            <a:avLst/>
          </a:prstGeom>
        </p:spPr>
      </p:pic>
      <p:sp>
        <p:nvSpPr>
          <p:cNvPr id="13" name="Прямоугольник 12"/>
          <p:cNvSpPr/>
          <p:nvPr/>
        </p:nvSpPr>
        <p:spPr>
          <a:xfrm flipH="1">
            <a:off x="7582829" y="2361163"/>
            <a:ext cx="373971"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2</a:t>
            </a:r>
            <a:endParaRPr lang="ru-RU" dirty="0"/>
          </a:p>
        </p:txBody>
      </p:sp>
    </p:spTree>
    <p:extLst>
      <p:ext uri="{BB962C8B-B14F-4D97-AF65-F5344CB8AC3E}">
        <p14:creationId xmlns:p14="http://schemas.microsoft.com/office/powerpoint/2010/main" val="82707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48520"/>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59210" y="5831857"/>
            <a:ext cx="11739501" cy="584775"/>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02</a:t>
            </a:r>
            <a:r>
              <a:rPr lang="en-US" sz="1600" b="1" dirty="0">
                <a:solidFill>
                  <a:prstClr val="black"/>
                </a:solidFill>
                <a:latin typeface="Times New Roman" panose="02020603050405020304" pitchFamily="18" charset="0"/>
                <a:ea typeface="Times New Roman" panose="02020603050405020304" pitchFamily="18" charset="0"/>
              </a:rPr>
              <a:t>3</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Solar ornaments at the flat bottoms of the</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vessel</a:t>
            </a:r>
            <a:r>
              <a:rPr lang="ru-RU" sz="1600" dirty="0">
                <a:solidFill>
                  <a:prstClr val="black"/>
                </a:solidFill>
                <a:latin typeface="Times New Roman" panose="02020603050405020304" pitchFamily="18" charset="0"/>
                <a:cs typeface="Times New Roman" panose="02020603050405020304" pitchFamily="18" charset="0"/>
              </a:rPr>
              <a:t>: 1 – </a:t>
            </a:r>
            <a:r>
              <a:rPr lang="en-US" sz="1600" dirty="0" err="1">
                <a:solidFill>
                  <a:prstClr val="black"/>
                </a:solidFill>
                <a:latin typeface="Times New Roman" panose="02020603050405020304" pitchFamily="18" charset="0"/>
                <a:cs typeface="Times New Roman" panose="02020603050405020304" pitchFamily="18" charset="0"/>
              </a:rPr>
              <a:t>labrys</a:t>
            </a:r>
            <a:r>
              <a:rPr lang="en-US" sz="1600" dirty="0">
                <a:solidFill>
                  <a:prstClr val="black"/>
                </a:solidFill>
                <a:latin typeface="Times New Roman" panose="02020603050405020304" pitchFamily="18" charset="0"/>
                <a:cs typeface="Times New Roman" panose="02020603050405020304" pitchFamily="18" charset="0"/>
              </a:rPr>
              <a:t>-like ornament</a:t>
            </a:r>
            <a:r>
              <a:rPr lang="ru-RU" sz="1600" dirty="0">
                <a:solidFill>
                  <a:prstClr val="black"/>
                </a:solidFill>
                <a:latin typeface="Times New Roman" panose="02020603050405020304" pitchFamily="18" charset="0"/>
                <a:cs typeface="Times New Roman" panose="02020603050405020304" pitchFamily="18" charset="0"/>
              </a:rPr>
              <a:t>, 2 – </a:t>
            </a:r>
            <a:r>
              <a:rPr lang="en-US" sz="1600" dirty="0">
                <a:solidFill>
                  <a:prstClr val="black"/>
                </a:solidFill>
                <a:latin typeface="Times New Roman" panose="02020603050405020304" pitchFamily="18" charset="0"/>
                <a:cs typeface="Times New Roman" panose="02020603050405020304" pitchFamily="18" charset="0"/>
              </a:rPr>
              <a:t>the ornament of solar cross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solar wheel)</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7274" r="6385"/>
          <a:stretch/>
        </p:blipFill>
        <p:spPr>
          <a:xfrm>
            <a:off x="170998" y="217017"/>
            <a:ext cx="2447909" cy="5252360"/>
          </a:xfrm>
          <a:prstGeom prst="rect">
            <a:avLst/>
          </a:prstGeom>
        </p:spPr>
      </p:pic>
      <p:pic>
        <p:nvPicPr>
          <p:cNvPr id="4" name="Рисунок 3"/>
          <p:cNvPicPr>
            <a:picLocks noChangeAspect="1"/>
          </p:cNvPicPr>
          <p:nvPr/>
        </p:nvPicPr>
        <p:blipFill>
          <a:blip r:embed="rId3"/>
          <a:stretch>
            <a:fillRect/>
          </a:stretch>
        </p:blipFill>
        <p:spPr>
          <a:xfrm>
            <a:off x="3153070" y="2976136"/>
            <a:ext cx="1810633" cy="1509589"/>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4869"/>
          <a:stretch/>
        </p:blipFill>
        <p:spPr>
          <a:xfrm>
            <a:off x="3101764" y="236093"/>
            <a:ext cx="2136270" cy="2440557"/>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8409" y="199315"/>
            <a:ext cx="2352845" cy="4009295"/>
          </a:xfrm>
          <a:prstGeom prst="rect">
            <a:avLst/>
          </a:prstGeom>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865" t="30546" r="2777" b="10606"/>
          <a:stretch/>
        </p:blipFill>
        <p:spPr>
          <a:xfrm>
            <a:off x="5648409" y="4208610"/>
            <a:ext cx="2344796" cy="1623247"/>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9495" y="217017"/>
            <a:ext cx="3530690" cy="2425911"/>
          </a:xfrm>
          <a:prstGeom prst="rect">
            <a:avLst/>
          </a:prstGeom>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l="3288" t="4531" r="2751" b="17780"/>
          <a:stretch/>
        </p:blipFill>
        <p:spPr>
          <a:xfrm>
            <a:off x="8189495" y="3272883"/>
            <a:ext cx="3512635" cy="2509025"/>
          </a:xfrm>
          <a:prstGeom prst="rect">
            <a:avLst/>
          </a:prstGeom>
        </p:spPr>
      </p:pic>
    </p:spTree>
    <p:extLst>
      <p:ext uri="{BB962C8B-B14F-4D97-AF65-F5344CB8AC3E}">
        <p14:creationId xmlns:p14="http://schemas.microsoft.com/office/powerpoint/2010/main" val="3803026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94785" y="100362"/>
            <a:ext cx="12025997" cy="6657278"/>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94784" y="6125764"/>
            <a:ext cx="12025997" cy="338554"/>
          </a:xfrm>
          <a:prstGeom prst="rect">
            <a:avLst/>
          </a:prstGeom>
        </p:spPr>
        <p:txBody>
          <a:bodyPr wrap="square">
            <a:spAutoFit/>
          </a:bodyPr>
          <a:lstStyle/>
          <a:p>
            <a:pPr lvl="0"/>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02</a:t>
            </a:r>
            <a:r>
              <a:rPr lang="en-US" sz="1600" b="1" dirty="0">
                <a:solidFill>
                  <a:prstClr val="black"/>
                </a:solidFill>
                <a:latin typeface="Times New Roman" panose="02020603050405020304" pitchFamily="18" charset="0"/>
                <a:cs typeface="Times New Roman" panose="02020603050405020304" pitchFamily="18" charset="0"/>
              </a:rPr>
              <a:t>4. Fortified settlement Kayukovo 2. </a:t>
            </a:r>
            <a:r>
              <a:rPr lang="en-US" sz="1600" dirty="0">
                <a:solidFill>
                  <a:prstClr val="black"/>
                </a:solidFill>
                <a:latin typeface="Times New Roman" panose="02020603050405020304" pitchFamily="18" charset="0"/>
                <a:cs typeface="Times New Roman" panose="02020603050405020304" pitchFamily="18" charset="0"/>
              </a:rPr>
              <a:t>The first third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VI  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sign-symbolic ornaments at the bottoms of</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vessels</a:t>
            </a:r>
            <a:r>
              <a:rPr lang="ru-RU" sz="1600" dirty="0">
                <a:solidFill>
                  <a:prstClr val="black"/>
                </a:solidFill>
                <a:latin typeface="Times New Roman" panose="02020603050405020304" pitchFamily="18" charset="0"/>
                <a:cs typeface="Times New Roman" panose="02020603050405020304" pitchFamily="18" charset="0"/>
              </a:rPr>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0111" y="257965"/>
            <a:ext cx="2970587" cy="317640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732" y="250523"/>
            <a:ext cx="4551820" cy="317847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966" y="3429001"/>
            <a:ext cx="2055690" cy="263017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743" y="3481403"/>
            <a:ext cx="2102005" cy="263022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4355" y="3500953"/>
            <a:ext cx="4168848" cy="248627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513" y="257965"/>
            <a:ext cx="2692143" cy="3070674"/>
          </a:xfrm>
          <a:prstGeom prst="rect">
            <a:avLst/>
          </a:prstGeom>
        </p:spPr>
      </p:pic>
    </p:spTree>
    <p:extLst>
      <p:ext uri="{BB962C8B-B14F-4D97-AF65-F5344CB8AC3E}">
        <p14:creationId xmlns:p14="http://schemas.microsoft.com/office/powerpoint/2010/main" val="998701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33815" y="100361"/>
            <a:ext cx="11976409" cy="6657278"/>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18171" y="5661490"/>
            <a:ext cx="11318304" cy="830997"/>
          </a:xfrm>
          <a:prstGeom prst="rect">
            <a:avLst/>
          </a:prstGeom>
        </p:spPr>
        <p:txBody>
          <a:bodyPr wrap="square">
            <a:spAutoFit/>
          </a:bodyPr>
          <a:lstStyle/>
          <a:p>
            <a:pPr lvl="0" algn="just"/>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025</a:t>
            </a:r>
            <a:r>
              <a:rPr lang="en-US" sz="1600" b="1" dirty="0">
                <a:solidFill>
                  <a:prstClr val="black"/>
                </a:solidFill>
                <a:latin typeface="Times New Roman" panose="02020603050405020304" pitchFamily="18" charset="0"/>
                <a:cs typeface="Times New Roman" panose="02020603050405020304" pitchFamily="18" charset="0"/>
              </a:rPr>
              <a:t>. Fortified settlement Kayukovo 2.</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first third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VI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Sacral ceramic statuettes</a:t>
            </a:r>
            <a:r>
              <a:rPr lang="ru-RU" sz="1600" dirty="0">
                <a:solidFill>
                  <a:prstClr val="black"/>
                </a:solidFill>
                <a:latin typeface="Times New Roman" panose="02020603050405020304" pitchFamily="18" charset="0"/>
                <a:cs typeface="Times New Roman" panose="02020603050405020304" pitchFamily="18" charset="0"/>
              </a:rPr>
              <a:t>: 1 – </a:t>
            </a:r>
            <a:r>
              <a:rPr lang="en-US" sz="1600" dirty="0">
                <a:solidFill>
                  <a:prstClr val="black"/>
                </a:solidFill>
                <a:latin typeface="Times New Roman" panose="02020603050405020304" pitchFamily="18" charset="0"/>
                <a:cs typeface="Times New Roman" panose="02020603050405020304" pitchFamily="18" charset="0"/>
              </a:rPr>
              <a:t>bird statuette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goose</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fragment of the back part</a:t>
            </a:r>
            <a:r>
              <a:rPr lang="ru-RU" sz="1600" dirty="0">
                <a:solidFill>
                  <a:prstClr val="black"/>
                </a:solidFill>
                <a:latin typeface="Times New Roman" panose="02020603050405020304" pitchFamily="18" charset="0"/>
                <a:cs typeface="Times New Roman" panose="02020603050405020304" pitchFamily="18" charset="0"/>
              </a:rPr>
              <a:t>; 2 – </a:t>
            </a:r>
            <a:r>
              <a:rPr lang="en-US" sz="1600" dirty="0">
                <a:solidFill>
                  <a:prstClr val="black"/>
                </a:solidFill>
                <a:latin typeface="Times New Roman" panose="02020603050405020304" pitchFamily="18" charset="0"/>
                <a:cs typeface="Times New Roman" panose="02020603050405020304" pitchFamily="18" charset="0"/>
              </a:rPr>
              <a:t>bird statuette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goose</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fragment of head</a:t>
            </a:r>
            <a:r>
              <a:rPr lang="ru-RU" sz="1600" dirty="0">
                <a:solidFill>
                  <a:prstClr val="black"/>
                </a:solidFill>
                <a:latin typeface="Times New Roman" panose="02020603050405020304" pitchFamily="18" charset="0"/>
                <a:cs typeface="Times New Roman" panose="02020603050405020304" pitchFamily="18" charset="0"/>
              </a:rPr>
              <a:t>; 3 – </a:t>
            </a:r>
            <a:r>
              <a:rPr lang="en-US" sz="1600" dirty="0">
                <a:solidFill>
                  <a:prstClr val="black"/>
                </a:solidFill>
                <a:latin typeface="Times New Roman" panose="02020603050405020304" pitchFamily="18" charset="0"/>
                <a:cs typeface="Times New Roman" panose="02020603050405020304" pitchFamily="18" charset="0"/>
              </a:rPr>
              <a:t>human statuette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fragment</a:t>
            </a:r>
            <a:r>
              <a:rPr lang="ru-RU" sz="1600" dirty="0">
                <a:solidFill>
                  <a:prstClr val="black"/>
                </a:solidFill>
                <a:latin typeface="Times New Roman" panose="02020603050405020304" pitchFamily="18" charset="0"/>
                <a:cs typeface="Times New Roman" panose="02020603050405020304" pitchFamily="18" charset="0"/>
              </a:rPr>
              <a:t>; 4 – </a:t>
            </a:r>
            <a:r>
              <a:rPr lang="en-US" sz="1600" dirty="0">
                <a:solidFill>
                  <a:prstClr val="black"/>
                </a:solidFill>
                <a:latin typeface="Times New Roman" panose="02020603050405020304" pitchFamily="18" charset="0"/>
                <a:cs typeface="Times New Roman" panose="02020603050405020304" pitchFamily="18" charset="0"/>
              </a:rPr>
              <a:t>female statuette of </a:t>
            </a:r>
            <a:r>
              <a:rPr lang="en-US" sz="1600" dirty="0" err="1">
                <a:solidFill>
                  <a:prstClr val="black"/>
                </a:solidFill>
                <a:latin typeface="Times New Roman" panose="02020603050405020304" pitchFamily="18" charset="0"/>
                <a:cs typeface="Times New Roman" panose="02020603050405020304" pitchFamily="18" charset="0"/>
              </a:rPr>
              <a:t>Tripol</a:t>
            </a:r>
            <a:r>
              <a:rPr lang="en-US" sz="1600" dirty="0">
                <a:solidFill>
                  <a:prstClr val="black"/>
                </a:solidFill>
                <a:latin typeface="Times New Roman" panose="02020603050405020304" pitchFamily="18" charset="0"/>
                <a:cs typeface="Times New Roman" panose="02020603050405020304" pitchFamily="18" charset="0"/>
              </a:rPr>
              <a:t> culture of V – mid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IV</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a:t>
            </a:r>
          </a:p>
        </p:txBody>
      </p:sp>
      <p:sp>
        <p:nvSpPr>
          <p:cNvPr id="17" name="Прямоугольник 16"/>
          <p:cNvSpPr/>
          <p:nvPr/>
        </p:nvSpPr>
        <p:spPr>
          <a:xfrm flipH="1">
            <a:off x="9227574" y="5323939"/>
            <a:ext cx="345748"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endParaRPr>
          </a:p>
        </p:txBody>
      </p:sp>
      <p:sp>
        <p:nvSpPr>
          <p:cNvPr id="15" name="Прямоугольник 14"/>
          <p:cNvSpPr/>
          <p:nvPr/>
        </p:nvSpPr>
        <p:spPr>
          <a:xfrm flipH="1">
            <a:off x="3150220" y="3964259"/>
            <a:ext cx="344901"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endParaRPr>
          </a:p>
        </p:txBody>
      </p:sp>
      <p:sp>
        <p:nvSpPr>
          <p:cNvPr id="16" name="Прямоугольник 15"/>
          <p:cNvSpPr/>
          <p:nvPr/>
        </p:nvSpPr>
        <p:spPr>
          <a:xfrm flipH="1">
            <a:off x="5223273" y="2380784"/>
            <a:ext cx="385790"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endParaRPr>
          </a:p>
        </p:txBody>
      </p:sp>
      <p:sp>
        <p:nvSpPr>
          <p:cNvPr id="14" name="Прямоугольник 13"/>
          <p:cNvSpPr/>
          <p:nvPr/>
        </p:nvSpPr>
        <p:spPr>
          <a:xfrm flipH="1">
            <a:off x="892097" y="4181707"/>
            <a:ext cx="317810" cy="367991"/>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endParaRPr>
          </a:p>
        </p:txBody>
      </p:sp>
      <p:pic>
        <p:nvPicPr>
          <p:cNvPr id="18" name="Рисунок 17"/>
          <p:cNvPicPr>
            <a:picLocks noChangeAspect="1"/>
          </p:cNvPicPr>
          <p:nvPr/>
        </p:nvPicPr>
        <p:blipFill>
          <a:blip r:embed="rId2"/>
          <a:stretch>
            <a:fillRect/>
          </a:stretch>
        </p:blipFill>
        <p:spPr>
          <a:xfrm>
            <a:off x="133815" y="2465171"/>
            <a:ext cx="2414225" cy="2066723"/>
          </a:xfrm>
          <a:prstGeom prst="rect">
            <a:avLst/>
          </a:prstGeom>
        </p:spPr>
      </p:pic>
      <p:pic>
        <p:nvPicPr>
          <p:cNvPr id="19" name="Рисунок 18"/>
          <p:cNvPicPr>
            <a:picLocks noChangeAspect="1"/>
          </p:cNvPicPr>
          <p:nvPr/>
        </p:nvPicPr>
        <p:blipFill>
          <a:blip r:embed="rId3"/>
          <a:stretch>
            <a:fillRect/>
          </a:stretch>
        </p:blipFill>
        <p:spPr>
          <a:xfrm>
            <a:off x="216145" y="412720"/>
            <a:ext cx="1987524" cy="1914404"/>
          </a:xfrm>
          <a:prstGeom prst="rect">
            <a:avLst/>
          </a:prstGeom>
        </p:spPr>
      </p:pic>
      <p:pic>
        <p:nvPicPr>
          <p:cNvPr id="20" name="Рисунок 35"/>
          <p:cNvPicPr>
            <a:picLocks noChangeAspect="1"/>
          </p:cNvPicPr>
          <p:nvPr/>
        </p:nvPicPr>
        <p:blipFill>
          <a:blip r:embed="rId4">
            <a:extLst>
              <a:ext uri="{28A0092B-C50C-407E-A947-70E740481C1C}">
                <a14:useLocalDpi xmlns:a14="http://schemas.microsoft.com/office/drawing/2010/main" val="0"/>
              </a:ext>
            </a:extLst>
          </a:blip>
          <a:srcRect l="30000" t="37827" r="58607" b="31297"/>
          <a:stretch>
            <a:fillRect/>
          </a:stretch>
        </p:blipFill>
        <p:spPr bwMode="auto">
          <a:xfrm>
            <a:off x="2492661" y="384003"/>
            <a:ext cx="97155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a:picLocks noChangeAspect="1"/>
          </p:cNvPicPr>
          <p:nvPr/>
        </p:nvPicPr>
        <p:blipFill>
          <a:blip r:embed="rId5"/>
          <a:stretch>
            <a:fillRect/>
          </a:stretch>
        </p:blipFill>
        <p:spPr>
          <a:xfrm>
            <a:off x="3555034" y="412720"/>
            <a:ext cx="975445" cy="1505843"/>
          </a:xfrm>
          <a:prstGeom prst="rect">
            <a:avLst/>
          </a:prstGeom>
        </p:spPr>
      </p:pic>
      <p:pic>
        <p:nvPicPr>
          <p:cNvPr id="22" name="Рисунок 21"/>
          <p:cNvPicPr>
            <a:picLocks noChangeAspect="1"/>
          </p:cNvPicPr>
          <p:nvPr/>
        </p:nvPicPr>
        <p:blipFill>
          <a:blip r:embed="rId6"/>
          <a:stretch>
            <a:fillRect/>
          </a:stretch>
        </p:blipFill>
        <p:spPr>
          <a:xfrm>
            <a:off x="4768764" y="412720"/>
            <a:ext cx="1999661" cy="1652159"/>
          </a:xfrm>
          <a:prstGeom prst="rect">
            <a:avLst/>
          </a:prstGeom>
        </p:spPr>
      </p:pic>
      <p:pic>
        <p:nvPicPr>
          <p:cNvPr id="23" name="Рисунок 22"/>
          <p:cNvPicPr>
            <a:picLocks noChangeAspect="1"/>
          </p:cNvPicPr>
          <p:nvPr/>
        </p:nvPicPr>
        <p:blipFill>
          <a:blip r:embed="rId7"/>
          <a:stretch>
            <a:fillRect/>
          </a:stretch>
        </p:blipFill>
        <p:spPr>
          <a:xfrm>
            <a:off x="2592883" y="2136176"/>
            <a:ext cx="1920406" cy="1566808"/>
          </a:xfrm>
          <a:prstGeom prst="rect">
            <a:avLst/>
          </a:prstGeom>
        </p:spPr>
      </p:pic>
      <p:pic>
        <p:nvPicPr>
          <p:cNvPr id="24" name="Рисунок 23"/>
          <p:cNvPicPr>
            <a:picLocks noChangeAspect="1"/>
          </p:cNvPicPr>
          <p:nvPr/>
        </p:nvPicPr>
        <p:blipFill>
          <a:blip r:embed="rId8"/>
          <a:stretch>
            <a:fillRect/>
          </a:stretch>
        </p:blipFill>
        <p:spPr>
          <a:xfrm>
            <a:off x="4654652" y="2150461"/>
            <a:ext cx="2115495" cy="2847079"/>
          </a:xfrm>
          <a:prstGeom prst="rect">
            <a:avLst/>
          </a:prstGeom>
        </p:spPr>
      </p:pic>
      <p:pic>
        <p:nvPicPr>
          <p:cNvPr id="25" name="Рисунок 24"/>
          <p:cNvPicPr>
            <a:picLocks noChangeAspect="1"/>
          </p:cNvPicPr>
          <p:nvPr/>
        </p:nvPicPr>
        <p:blipFill>
          <a:blip r:embed="rId9"/>
          <a:stretch>
            <a:fillRect/>
          </a:stretch>
        </p:blipFill>
        <p:spPr>
          <a:xfrm>
            <a:off x="8131349" y="479503"/>
            <a:ext cx="1096225" cy="2182393"/>
          </a:xfrm>
          <a:prstGeom prst="rect">
            <a:avLst/>
          </a:prstGeom>
        </p:spPr>
      </p:pic>
      <p:pic>
        <p:nvPicPr>
          <p:cNvPr id="26" name="Рисунок 25"/>
          <p:cNvPicPr>
            <a:picLocks noChangeAspect="1"/>
          </p:cNvPicPr>
          <p:nvPr/>
        </p:nvPicPr>
        <p:blipFill>
          <a:blip r:embed="rId10"/>
          <a:stretch>
            <a:fillRect/>
          </a:stretch>
        </p:blipFill>
        <p:spPr>
          <a:xfrm>
            <a:off x="9495995" y="479503"/>
            <a:ext cx="2345808" cy="4670094"/>
          </a:xfrm>
          <a:prstGeom prst="rect">
            <a:avLst/>
          </a:prstGeom>
        </p:spPr>
      </p:pic>
      <p:pic>
        <p:nvPicPr>
          <p:cNvPr id="27" name="Рисунок 26"/>
          <p:cNvPicPr>
            <a:picLocks noChangeAspect="1"/>
          </p:cNvPicPr>
          <p:nvPr/>
        </p:nvPicPr>
        <p:blipFill>
          <a:blip r:embed="rId11"/>
          <a:stretch>
            <a:fillRect/>
          </a:stretch>
        </p:blipFill>
        <p:spPr>
          <a:xfrm>
            <a:off x="7081770" y="2734061"/>
            <a:ext cx="2104721" cy="2378773"/>
          </a:xfrm>
          <a:prstGeom prst="rect">
            <a:avLst/>
          </a:prstGeom>
        </p:spPr>
      </p:pic>
    </p:spTree>
    <p:extLst>
      <p:ext uri="{BB962C8B-B14F-4D97-AF65-F5344CB8AC3E}">
        <p14:creationId xmlns:p14="http://schemas.microsoft.com/office/powerpoint/2010/main" val="385920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04463" y="182881"/>
            <a:ext cx="11732498" cy="5320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19270" y="5465481"/>
            <a:ext cx="11776242" cy="1077218"/>
          </a:xfrm>
          <a:prstGeom prst="rect">
            <a:avLst/>
          </a:prstGeom>
        </p:spPr>
        <p:txBody>
          <a:bodyPr wrap="square">
            <a:spAutoFit/>
          </a:bodyPr>
          <a:lstStyle/>
          <a:p>
            <a:pPr algn="just"/>
            <a:r>
              <a:rPr lang="ru-RU" sz="1600" b="1" dirty="0">
                <a:solidFill>
                  <a:prstClr val="black"/>
                </a:solidFill>
                <a:latin typeface="Times New Roman" panose="02020603050405020304" pitchFamily="18" charset="0"/>
                <a:ea typeface="Times New Roman" panose="02020603050405020304" pitchFamily="18" charset="0"/>
              </a:rPr>
              <a:t>Fig. 0261.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BC</a:t>
            </a:r>
            <a:r>
              <a:rPr lang="ru-RU" sz="1600" dirty="0">
                <a:solidFill>
                  <a:prstClr val="black"/>
                </a:solidFill>
                <a:latin typeface="Times New Roman" panose="02020603050405020304" pitchFamily="18" charset="0"/>
                <a:ea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1 –</a:t>
            </a:r>
            <a:r>
              <a:rPr lang="en-US" sz="1600" dirty="0">
                <a:solidFill>
                  <a:prstClr val="black"/>
                </a:solidFill>
                <a:latin typeface="Times New Roman" panose="02020603050405020304" pitchFamily="18" charset="0"/>
                <a:cs typeface="Times New Roman" panose="02020603050405020304" pitchFamily="18" charset="0"/>
              </a:rPr>
              <a:t> vessel</a:t>
            </a:r>
            <a:r>
              <a:rPr lang="ru-RU" sz="1600" dirty="0">
                <a:solidFill>
                  <a:prstClr val="black"/>
                </a:solidFill>
                <a:latin typeface="Times New Roman" panose="02020603050405020304" pitchFamily="18" charset="0"/>
                <a:cs typeface="Times New Roman" panose="02020603050405020304" pitchFamily="18" charset="0"/>
              </a:rPr>
              <a:t> #15 </a:t>
            </a:r>
            <a:r>
              <a:rPr lang="en-US" sz="1600" dirty="0">
                <a:solidFill>
                  <a:prstClr val="black"/>
                </a:solidFill>
                <a:latin typeface="Times New Roman" panose="02020603050405020304" pitchFamily="18" charset="0"/>
                <a:cs typeface="Times New Roman" panose="02020603050405020304" pitchFamily="18" charset="0"/>
              </a:rPr>
              <a:t>with vertical ornament</a:t>
            </a:r>
            <a:r>
              <a:rPr lang="ru-RU" sz="1600" dirty="0">
                <a:solidFill>
                  <a:prstClr val="black"/>
                </a:solidFill>
                <a:latin typeface="Times New Roman" panose="02020603050405020304" pitchFamily="18" charset="0"/>
                <a:cs typeface="Times New Roman" panose="02020603050405020304" pitchFamily="18" charset="0"/>
              </a:rPr>
              <a:t>; 2 – </a:t>
            </a:r>
            <a:r>
              <a:rPr lang="en-US" sz="1600" dirty="0">
                <a:solidFill>
                  <a:prstClr val="black"/>
                </a:solidFill>
                <a:latin typeface="Times New Roman" panose="02020603050405020304" pitchFamily="18" charset="0"/>
                <a:cs typeface="Times New Roman" panose="02020603050405020304" pitchFamily="18" charset="0"/>
              </a:rPr>
              <a:t>the reconstruction of the ornamental composition of the vessel</a:t>
            </a:r>
            <a:r>
              <a:rPr lang="ru-RU" sz="1600" dirty="0">
                <a:solidFill>
                  <a:prstClr val="black"/>
                </a:solidFill>
                <a:latin typeface="Times New Roman" panose="02020603050405020304" pitchFamily="18" charset="0"/>
                <a:cs typeface="Times New Roman" panose="02020603050405020304" pitchFamily="18" charset="0"/>
              </a:rPr>
              <a:t>а #15; 3 – </a:t>
            </a:r>
            <a:r>
              <a:rPr lang="en-US" sz="1600" dirty="0">
                <a:solidFill>
                  <a:prstClr val="black"/>
                </a:solidFill>
                <a:latin typeface="Times New Roman" panose="02020603050405020304" pitchFamily="18" charset="0"/>
                <a:cs typeface="Times New Roman" panose="02020603050405020304" pitchFamily="18" charset="0"/>
              </a:rPr>
              <a:t>vessel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of the </a:t>
            </a:r>
            <a:r>
              <a:rPr lang="en-US" sz="1600" dirty="0" err="1">
                <a:solidFill>
                  <a:prstClr val="black"/>
                </a:solidFill>
                <a:latin typeface="Times New Roman" panose="02020603050405020304" pitchFamily="18" charset="0"/>
                <a:cs typeface="Times New Roman" panose="02020603050405020304" pitchFamily="18" charset="0"/>
              </a:rPr>
              <a:t>Eneolithic</a:t>
            </a:r>
            <a:r>
              <a:rPr lang="en-US" sz="1600" dirty="0">
                <a:solidFill>
                  <a:prstClr val="black"/>
                </a:solidFill>
                <a:latin typeface="Times New Roman" panose="02020603050405020304" pitchFamily="18" charset="0"/>
                <a:cs typeface="Times New Roman" panose="02020603050405020304" pitchFamily="18" charset="0"/>
              </a:rPr>
              <a:t> Age with the ornamental composition</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analogous with the vessel</a:t>
            </a:r>
            <a:r>
              <a:rPr lang="ru-RU" sz="1600" dirty="0">
                <a:solidFill>
                  <a:prstClr val="black"/>
                </a:solidFill>
                <a:latin typeface="Times New Roman" panose="02020603050405020304" pitchFamily="18" charset="0"/>
                <a:cs typeface="Times New Roman" panose="02020603050405020304" pitchFamily="18" charset="0"/>
              </a:rPr>
              <a:t> #15 (</a:t>
            </a:r>
            <a:r>
              <a:rPr lang="en-US" sz="1600" dirty="0">
                <a:solidFill>
                  <a:prstClr val="black"/>
                </a:solidFill>
                <a:latin typeface="Times New Roman" panose="02020603050405020304" pitchFamily="18" charset="0"/>
                <a:cs typeface="Times New Roman" panose="02020603050405020304" pitchFamily="18" charset="0"/>
              </a:rPr>
              <a:t>Western Asia</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Istanbul, the Archaeological museum</a:t>
            </a:r>
            <a:r>
              <a:rPr lang="ru-RU" sz="1600" dirty="0">
                <a:solidFill>
                  <a:prstClr val="black"/>
                </a:solidFill>
                <a:latin typeface="Times New Roman" panose="02020603050405020304" pitchFamily="18" charset="0"/>
                <a:cs typeface="Times New Roman" panose="02020603050405020304" pitchFamily="18" charset="0"/>
              </a:rPr>
              <a:t>); 4 – </a:t>
            </a:r>
            <a:r>
              <a:rPr lang="en-US" sz="1600" dirty="0">
                <a:solidFill>
                  <a:prstClr val="black"/>
                </a:solidFill>
                <a:latin typeface="Times New Roman" panose="02020603050405020304" pitchFamily="18" charset="0"/>
                <a:cs typeface="Times New Roman" panose="02020603050405020304" pitchFamily="18" charset="0"/>
              </a:rPr>
              <a:t>fragment of vessel, the bottom with </a:t>
            </a:r>
            <a:r>
              <a:rPr lang="en-US" sz="1600" dirty="0" err="1">
                <a:solidFill>
                  <a:prstClr val="black"/>
                </a:solidFill>
                <a:latin typeface="Times New Roman" panose="02020603050405020304" pitchFamily="18" charset="0"/>
                <a:cs typeface="Times New Roman" panose="02020603050405020304" pitchFamily="18" charset="0"/>
              </a:rPr>
              <a:t>labrys</a:t>
            </a:r>
            <a:r>
              <a:rPr lang="en-US" sz="1600" dirty="0">
                <a:solidFill>
                  <a:prstClr val="black"/>
                </a:solidFill>
                <a:latin typeface="Times New Roman" panose="02020603050405020304" pitchFamily="18" charset="0"/>
                <a:cs typeface="Times New Roman" panose="02020603050405020304" pitchFamily="18" charset="0"/>
              </a:rPr>
              <a:t>-like image</a:t>
            </a:r>
            <a:r>
              <a:rPr lang="ru-RU" sz="1600" dirty="0">
                <a:solidFill>
                  <a:prstClr val="black"/>
                </a:solidFill>
                <a:latin typeface="Times New Roman" panose="02020603050405020304" pitchFamily="18" charset="0"/>
                <a:cs typeface="Times New Roman" panose="02020603050405020304" pitchFamily="18" charset="0"/>
              </a:rPr>
              <a:t>; 5 – </a:t>
            </a:r>
            <a:r>
              <a:rPr lang="en-US" sz="1600" dirty="0">
                <a:solidFill>
                  <a:prstClr val="black"/>
                </a:solidFill>
                <a:latin typeface="Times New Roman" panose="02020603050405020304" pitchFamily="18" charset="0"/>
                <a:cs typeface="Times New Roman" panose="02020603050405020304" pitchFamily="18" charset="0"/>
              </a:rPr>
              <a:t>bottom of vessel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from the Western Asia</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with the analogous </a:t>
            </a:r>
            <a:r>
              <a:rPr lang="en-US" sz="1600" dirty="0" err="1">
                <a:solidFill>
                  <a:prstClr val="black"/>
                </a:solidFill>
                <a:latin typeface="Times New Roman" panose="02020603050405020304" pitchFamily="18" charset="0"/>
                <a:cs typeface="Times New Roman" panose="02020603050405020304" pitchFamily="18" charset="0"/>
              </a:rPr>
              <a:t>labrys</a:t>
            </a:r>
            <a:r>
              <a:rPr lang="en-US" sz="1600" dirty="0">
                <a:solidFill>
                  <a:prstClr val="black"/>
                </a:solidFill>
                <a:latin typeface="Times New Roman" panose="02020603050405020304" pitchFamily="18" charset="0"/>
                <a:cs typeface="Times New Roman" panose="02020603050405020304" pitchFamily="18" charset="0"/>
              </a:rPr>
              <a:t>-like image</a:t>
            </a:r>
            <a:r>
              <a:rPr lang="ru-RU" sz="1600" dirty="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2265" r="1800"/>
          <a:stretch/>
        </p:blipFill>
        <p:spPr>
          <a:xfrm>
            <a:off x="4514561" y="182881"/>
            <a:ext cx="2735891" cy="3802461"/>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3983" t="1273" r="6194" b="2142"/>
          <a:stretch/>
        </p:blipFill>
        <p:spPr>
          <a:xfrm>
            <a:off x="314664" y="228004"/>
            <a:ext cx="3008884" cy="3150816"/>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863" t="1983" r="1857" b="2379"/>
          <a:stretch/>
        </p:blipFill>
        <p:spPr>
          <a:xfrm>
            <a:off x="2740194" y="3116366"/>
            <a:ext cx="2178702" cy="234675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2053" y="308313"/>
            <a:ext cx="2547191" cy="4785478"/>
          </a:xfrm>
          <a:prstGeom prst="rect">
            <a:avLst/>
          </a:prstGeom>
        </p:spPr>
      </p:pic>
      <p:sp>
        <p:nvSpPr>
          <p:cNvPr id="9" name="Прямоугольник 8"/>
          <p:cNvSpPr/>
          <p:nvPr/>
        </p:nvSpPr>
        <p:spPr>
          <a:xfrm>
            <a:off x="2079702" y="3401122"/>
            <a:ext cx="578891"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1</a:t>
            </a:r>
            <a:endParaRPr lang="ru-RU" dirty="0"/>
          </a:p>
        </p:txBody>
      </p:sp>
      <p:sp>
        <p:nvSpPr>
          <p:cNvPr id="10" name="Прямоугольник 9"/>
          <p:cNvSpPr/>
          <p:nvPr/>
        </p:nvSpPr>
        <p:spPr>
          <a:xfrm>
            <a:off x="4421459" y="5017438"/>
            <a:ext cx="278780"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2</a:t>
            </a:r>
            <a:endParaRPr lang="ru-RU" dirty="0"/>
          </a:p>
        </p:txBody>
      </p:sp>
      <p:sp>
        <p:nvSpPr>
          <p:cNvPr id="11" name="Прямоугольник 10"/>
          <p:cNvSpPr/>
          <p:nvPr/>
        </p:nvSpPr>
        <p:spPr>
          <a:xfrm flipH="1">
            <a:off x="5709422" y="4057650"/>
            <a:ext cx="585440"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3</a:t>
            </a:r>
            <a:endParaRPr lang="ru-RU" dirty="0"/>
          </a:p>
        </p:txBody>
      </p:sp>
      <p:sp>
        <p:nvSpPr>
          <p:cNvPr id="12" name="Прямоугольник 11"/>
          <p:cNvSpPr/>
          <p:nvPr/>
        </p:nvSpPr>
        <p:spPr>
          <a:xfrm>
            <a:off x="9266664" y="2274849"/>
            <a:ext cx="307468"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4</a:t>
            </a:r>
            <a:endParaRPr lang="ru-RU" dirty="0"/>
          </a:p>
        </p:txBody>
      </p:sp>
      <p:sp>
        <p:nvSpPr>
          <p:cNvPr id="13" name="Прямоугольник 12"/>
          <p:cNvSpPr/>
          <p:nvPr/>
        </p:nvSpPr>
        <p:spPr>
          <a:xfrm flipH="1">
            <a:off x="8184995" y="5093791"/>
            <a:ext cx="401444" cy="369332"/>
          </a:xfrm>
          <a:prstGeom prst="rect">
            <a:avLst/>
          </a:prstGeom>
        </p:spPr>
        <p:txBody>
          <a:bodyPr wrap="square">
            <a:spAutoFit/>
          </a:bodyPr>
          <a:lstStyle/>
          <a:p>
            <a:pPr lvl="0"/>
            <a:r>
              <a:rPr lang="ru-RU" dirty="0">
                <a:latin typeface="Times New Roman" panose="02020603050405020304" pitchFamily="18" charset="0"/>
                <a:cs typeface="Times New Roman" panose="02020603050405020304" pitchFamily="18" charset="0"/>
              </a:rPr>
              <a:t>5</a:t>
            </a:r>
            <a:endParaRPr lang="ru-RU" dirty="0"/>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3005" y="3078884"/>
            <a:ext cx="1527048" cy="1602486"/>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5159" y="924410"/>
            <a:ext cx="1285650" cy="1370363"/>
          </a:xfrm>
          <a:prstGeom prst="rect">
            <a:avLst/>
          </a:prstGeom>
        </p:spPr>
      </p:pic>
    </p:spTree>
    <p:extLst>
      <p:ext uri="{BB962C8B-B14F-4D97-AF65-F5344CB8AC3E}">
        <p14:creationId xmlns:p14="http://schemas.microsoft.com/office/powerpoint/2010/main" val="3878083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77821" y="50973"/>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6049" y="5892436"/>
            <a:ext cx="11460859" cy="584775"/>
          </a:xfrm>
          <a:prstGeom prst="rect">
            <a:avLst/>
          </a:prstGeom>
        </p:spPr>
        <p:txBody>
          <a:bodyPr wrap="square">
            <a:spAutoFit/>
          </a:bodyPr>
          <a:lstStyle/>
          <a:p>
            <a:pPr lvl="0"/>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a:t>
            </a:r>
            <a:r>
              <a:rPr lang="en-US" sz="1600" b="1" dirty="0">
                <a:solidFill>
                  <a:prstClr val="black"/>
                </a:solidFill>
                <a:latin typeface="Times New Roman" panose="02020603050405020304" pitchFamily="18" charset="0"/>
                <a:cs typeface="Times New Roman" panose="02020603050405020304" pitchFamily="18" charset="0"/>
              </a:rPr>
              <a:t>2</a:t>
            </a:r>
            <a:r>
              <a:rPr lang="ru-RU" sz="1600" b="1" dirty="0">
                <a:solidFill>
                  <a:prstClr val="black"/>
                </a:solidFill>
                <a:latin typeface="Times New Roman" panose="02020603050405020304" pitchFamily="18" charset="0"/>
                <a:cs typeface="Times New Roman" panose="02020603050405020304" pitchFamily="18" charset="0"/>
              </a:rPr>
              <a:t>7</a:t>
            </a:r>
            <a:r>
              <a:rPr lang="en-US" sz="1600" b="1" dirty="0">
                <a:solidFill>
                  <a:prstClr val="black"/>
                </a:solidFill>
                <a:latin typeface="Times New Roman" panose="02020603050405020304" pitchFamily="18" charset="0"/>
                <a:cs typeface="Times New Roman" panose="02020603050405020304" pitchFamily="18" charset="0"/>
              </a:rPr>
              <a:t>. Fortified settlement Kayukovo 2.</a:t>
            </a:r>
            <a:r>
              <a:rPr lang="en-US" sz="1600" dirty="0">
                <a:solidFill>
                  <a:prstClr val="black"/>
                </a:solidFill>
                <a:latin typeface="Times New Roman" panose="02020603050405020304" pitchFamily="18" charset="0"/>
                <a:cs typeface="Times New Roman" panose="02020603050405020304" pitchFamily="18" charset="0"/>
              </a:rPr>
              <a:t> The first third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VI  mil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Stone implements</a:t>
            </a:r>
            <a:r>
              <a:rPr lang="ru-RU" sz="1600" dirty="0">
                <a:solidFill>
                  <a:prstClr val="black"/>
                </a:solidFill>
                <a:latin typeface="Times New Roman" panose="02020603050405020304" pitchFamily="18" charset="0"/>
                <a:cs typeface="Times New Roman" panose="02020603050405020304" pitchFamily="18" charset="0"/>
              </a:rPr>
              <a:t>: 1 – 3 – </a:t>
            </a:r>
            <a:r>
              <a:rPr lang="en-US" sz="1600" dirty="0">
                <a:solidFill>
                  <a:prstClr val="black"/>
                </a:solidFill>
                <a:latin typeface="Times New Roman" panose="02020603050405020304" pitchFamily="18" charset="0"/>
                <a:cs typeface="Times New Roman" panose="02020603050405020304" pitchFamily="18" charset="0"/>
              </a:rPr>
              <a:t>adzes with longitudinal channel</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4</a:t>
            </a:r>
            <a:r>
              <a:rPr lang="ru-RU" sz="1600" dirty="0">
                <a:solidFill>
                  <a:prstClr val="black"/>
                </a:solidFill>
                <a:latin typeface="Times New Roman" panose="02020603050405020304" pitchFamily="18" charset="0"/>
                <a:cs typeface="Times New Roman" panose="02020603050405020304" pitchFamily="18" charset="0"/>
              </a:rPr>
              <a:t> – </a:t>
            </a:r>
            <a:r>
              <a:rPr lang="en-US" sz="1600" dirty="0">
                <a:solidFill>
                  <a:prstClr val="black"/>
                </a:solidFill>
                <a:latin typeface="Times New Roman" panose="02020603050405020304" pitchFamily="18" charset="0"/>
                <a:cs typeface="Times New Roman" panose="02020603050405020304" pitchFamily="18" charset="0"/>
              </a:rPr>
              <a:t>5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 knives in the shape of sickle</a:t>
            </a:r>
            <a:r>
              <a:rPr lang="ru-RU" sz="1600" dirty="0">
                <a:solidFill>
                  <a:prstClr val="black"/>
                </a:solidFill>
                <a:latin typeface="Times New Roman" panose="02020603050405020304" pitchFamily="18" charset="0"/>
                <a:cs typeface="Times New Roman" panose="02020603050405020304" pitchFamily="18" charset="0"/>
              </a:rPr>
              <a:t>. </a:t>
            </a:r>
          </a:p>
        </p:txBody>
      </p:sp>
      <p:sp>
        <p:nvSpPr>
          <p:cNvPr id="2" name="Прямоугольник 1"/>
          <p:cNvSpPr/>
          <p:nvPr/>
        </p:nvSpPr>
        <p:spPr>
          <a:xfrm>
            <a:off x="2479906" y="991442"/>
            <a:ext cx="300082" cy="369332"/>
          </a:xfrm>
          <a:prstGeom prst="rect">
            <a:avLst/>
          </a:prstGeom>
        </p:spPr>
        <p:txBody>
          <a:bodyPr wrap="none">
            <a:spAutoFit/>
          </a:bodyPr>
          <a:lstStyle/>
          <a:p>
            <a:pPr lvl="0"/>
            <a:r>
              <a:rPr lang="ru-RU" dirty="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endParaRPr>
          </a:p>
        </p:txBody>
      </p:sp>
      <p:sp>
        <p:nvSpPr>
          <p:cNvPr id="3" name="Прямоугольник 2"/>
          <p:cNvSpPr/>
          <p:nvPr/>
        </p:nvSpPr>
        <p:spPr>
          <a:xfrm>
            <a:off x="3257280" y="1590523"/>
            <a:ext cx="300082" cy="369332"/>
          </a:xfrm>
          <a:prstGeom prst="rect">
            <a:avLst/>
          </a:prstGeom>
        </p:spPr>
        <p:txBody>
          <a:bodyPr wrap="none">
            <a:spAutoFit/>
          </a:bodyPr>
          <a:lstStyle/>
          <a:p>
            <a:pPr lvl="0"/>
            <a:r>
              <a:rPr lang="ru-RU" dirty="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endParaRPr>
          </a:p>
        </p:txBody>
      </p:sp>
      <p:sp>
        <p:nvSpPr>
          <p:cNvPr id="21" name="Прямоугольник 20"/>
          <p:cNvSpPr/>
          <p:nvPr/>
        </p:nvSpPr>
        <p:spPr>
          <a:xfrm>
            <a:off x="2838279" y="3013395"/>
            <a:ext cx="300082" cy="369332"/>
          </a:xfrm>
          <a:prstGeom prst="rect">
            <a:avLst/>
          </a:prstGeom>
        </p:spPr>
        <p:txBody>
          <a:bodyPr wrap="none">
            <a:spAutoFit/>
          </a:bodyPr>
          <a:lstStyle/>
          <a:p>
            <a:pPr lvl="0"/>
            <a:r>
              <a:rPr lang="ru-RU" dirty="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endParaRPr>
          </a:p>
        </p:txBody>
      </p:sp>
      <p:pic>
        <p:nvPicPr>
          <p:cNvPr id="4" name="Рисунок 3"/>
          <p:cNvPicPr>
            <a:picLocks noChangeAspect="1"/>
          </p:cNvPicPr>
          <p:nvPr/>
        </p:nvPicPr>
        <p:blipFill rotWithShape="1">
          <a:blip r:embed="rId2"/>
          <a:srcRect l="66504" t="8458" r="3005" b="4180"/>
          <a:stretch/>
        </p:blipFill>
        <p:spPr>
          <a:xfrm>
            <a:off x="5919669" y="2169621"/>
            <a:ext cx="2530845" cy="351689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 y="267155"/>
            <a:ext cx="4020768" cy="545717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076" y="265587"/>
            <a:ext cx="3246832" cy="2157248"/>
          </a:xfrm>
          <a:prstGeom prst="rect">
            <a:avLst/>
          </a:prstGeom>
        </p:spPr>
      </p:pic>
      <p:sp>
        <p:nvSpPr>
          <p:cNvPr id="22" name="Прямоугольник 21"/>
          <p:cNvSpPr/>
          <p:nvPr/>
        </p:nvSpPr>
        <p:spPr>
          <a:xfrm>
            <a:off x="8021782" y="5370022"/>
            <a:ext cx="541024"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2а</a:t>
            </a:r>
            <a:endParaRPr lang="ru-RU" dirty="0">
              <a:solidFill>
                <a:prstClr val="black"/>
              </a:solidFill>
            </a:endParaRPr>
          </a:p>
        </p:txBody>
      </p:sp>
      <p:pic>
        <p:nvPicPr>
          <p:cNvPr id="12" name="Рисунок 11"/>
          <p:cNvPicPr>
            <a:picLocks noChangeAspect="1"/>
          </p:cNvPicPr>
          <p:nvPr/>
        </p:nvPicPr>
        <p:blipFill rotWithShape="1">
          <a:blip r:embed="rId2"/>
          <a:srcRect l="15234" t="5295" r="72303" b="30308"/>
          <a:stretch/>
        </p:blipFill>
        <p:spPr>
          <a:xfrm rot="10800000">
            <a:off x="8683639" y="2777238"/>
            <a:ext cx="967569" cy="2424580"/>
          </a:xfrm>
          <a:prstGeom prst="rect">
            <a:avLst/>
          </a:prstGeom>
        </p:spPr>
      </p:pic>
      <p:sp>
        <p:nvSpPr>
          <p:cNvPr id="8" name="Прямоугольник 7"/>
          <p:cNvSpPr/>
          <p:nvPr/>
        </p:nvSpPr>
        <p:spPr>
          <a:xfrm>
            <a:off x="9651209" y="1503429"/>
            <a:ext cx="265875"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endParaRPr>
          </a:p>
        </p:txBody>
      </p:sp>
      <p:sp>
        <p:nvSpPr>
          <p:cNvPr id="15" name="Прямоугольник 14"/>
          <p:cNvSpPr/>
          <p:nvPr/>
        </p:nvSpPr>
        <p:spPr>
          <a:xfrm flipH="1">
            <a:off x="1321723" y="2169621"/>
            <a:ext cx="332510"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endParaRPr>
          </a:p>
        </p:txBody>
      </p:sp>
      <p:sp>
        <p:nvSpPr>
          <p:cNvPr id="18" name="Прямоугольник 17"/>
          <p:cNvSpPr/>
          <p:nvPr/>
        </p:nvSpPr>
        <p:spPr>
          <a:xfrm flipH="1">
            <a:off x="3616033" y="5112327"/>
            <a:ext cx="290949"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endParaRPr>
          </a:p>
        </p:txBody>
      </p:sp>
      <p:pic>
        <p:nvPicPr>
          <p:cNvPr id="10" name="Рисунок 9"/>
          <p:cNvPicPr>
            <a:picLocks noChangeAspect="1"/>
          </p:cNvPicPr>
          <p:nvPr/>
        </p:nvPicPr>
        <p:blipFill rotWithShape="1">
          <a:blip r:embed="rId5"/>
          <a:srcRect t="3273" b="4057"/>
          <a:stretch/>
        </p:blipFill>
        <p:spPr>
          <a:xfrm>
            <a:off x="4370598" y="267155"/>
            <a:ext cx="1436779" cy="2603747"/>
          </a:xfrm>
          <a:prstGeom prst="rect">
            <a:avLst/>
          </a:prstGeom>
        </p:spPr>
      </p:pic>
      <p:pic>
        <p:nvPicPr>
          <p:cNvPr id="11" name="Рисунок 10"/>
          <p:cNvPicPr>
            <a:picLocks noChangeAspect="1"/>
          </p:cNvPicPr>
          <p:nvPr/>
        </p:nvPicPr>
        <p:blipFill>
          <a:blip r:embed="rId6"/>
          <a:stretch>
            <a:fillRect/>
          </a:stretch>
        </p:blipFill>
        <p:spPr>
          <a:xfrm>
            <a:off x="6090347" y="265587"/>
            <a:ext cx="1569761" cy="1680491"/>
          </a:xfrm>
          <a:prstGeom prst="rect">
            <a:avLst/>
          </a:prstGeom>
        </p:spPr>
      </p:pic>
      <p:pic>
        <p:nvPicPr>
          <p:cNvPr id="13" name="Рисунок 12"/>
          <p:cNvPicPr>
            <a:picLocks noChangeAspect="1"/>
          </p:cNvPicPr>
          <p:nvPr/>
        </p:nvPicPr>
        <p:blipFill>
          <a:blip r:embed="rId7"/>
          <a:stretch>
            <a:fillRect/>
          </a:stretch>
        </p:blipFill>
        <p:spPr>
          <a:xfrm rot="10800000">
            <a:off x="10863865" y="2777491"/>
            <a:ext cx="1024217" cy="2127688"/>
          </a:xfrm>
          <a:prstGeom prst="rect">
            <a:avLst/>
          </a:prstGeom>
        </p:spPr>
      </p:pic>
      <p:sp>
        <p:nvSpPr>
          <p:cNvPr id="24" name="Прямоугольник 23"/>
          <p:cNvSpPr/>
          <p:nvPr/>
        </p:nvSpPr>
        <p:spPr>
          <a:xfrm>
            <a:off x="11504813" y="1989145"/>
            <a:ext cx="274322"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5</a:t>
            </a:r>
            <a:endParaRPr lang="ru-RU" dirty="0">
              <a:solidFill>
                <a:prstClr val="black"/>
              </a:solidFill>
            </a:endParaRPr>
          </a:p>
        </p:txBody>
      </p:sp>
      <p:sp>
        <p:nvSpPr>
          <p:cNvPr id="25" name="Прямоугольник 24"/>
          <p:cNvSpPr/>
          <p:nvPr/>
        </p:nvSpPr>
        <p:spPr>
          <a:xfrm flipH="1">
            <a:off x="9252062" y="4741827"/>
            <a:ext cx="411108"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4а</a:t>
            </a:r>
            <a:endParaRPr lang="ru-RU" dirty="0">
              <a:solidFill>
                <a:prstClr val="black"/>
              </a:solidFill>
            </a:endParaRPr>
          </a:p>
        </p:txBody>
      </p:sp>
      <p:sp>
        <p:nvSpPr>
          <p:cNvPr id="26" name="Прямоугольник 25"/>
          <p:cNvSpPr/>
          <p:nvPr/>
        </p:nvSpPr>
        <p:spPr>
          <a:xfrm flipH="1">
            <a:off x="11563002" y="4043556"/>
            <a:ext cx="415637"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5а</a:t>
            </a:r>
            <a:endParaRPr lang="ru-RU" dirty="0">
              <a:solidFill>
                <a:prstClr val="black"/>
              </a:solidFill>
            </a:endParaRPr>
          </a:p>
        </p:txBody>
      </p:sp>
      <p:sp>
        <p:nvSpPr>
          <p:cNvPr id="16" name="Прямоугольник 15"/>
          <p:cNvSpPr/>
          <p:nvPr/>
        </p:nvSpPr>
        <p:spPr>
          <a:xfrm flipH="1">
            <a:off x="7414952" y="1619813"/>
            <a:ext cx="245156"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endParaRPr>
          </a:p>
        </p:txBody>
      </p:sp>
      <p:sp>
        <p:nvSpPr>
          <p:cNvPr id="27" name="Прямоугольник 26"/>
          <p:cNvSpPr/>
          <p:nvPr/>
        </p:nvSpPr>
        <p:spPr>
          <a:xfrm flipH="1">
            <a:off x="5474494" y="2538952"/>
            <a:ext cx="426347" cy="369332"/>
          </a:xfrm>
          <a:prstGeom prst="rect">
            <a:avLst/>
          </a:prstGeom>
        </p:spPr>
        <p:txBody>
          <a:bodyPr wrap="square">
            <a:spAutoFit/>
          </a:bodyPr>
          <a:lstStyle/>
          <a:p>
            <a:pPr lvl="0"/>
            <a:r>
              <a:rPr lang="ru-RU" dirty="0">
                <a:solidFill>
                  <a:prstClr val="black"/>
                </a:solidFill>
                <a:latin typeface="Times New Roman" panose="02020603050405020304" pitchFamily="18" charset="0"/>
                <a:cs typeface="Times New Roman" panose="02020603050405020304" pitchFamily="18" charset="0"/>
              </a:rPr>
              <a:t>1а</a:t>
            </a:r>
            <a:endParaRPr lang="ru-RU" dirty="0">
              <a:solidFill>
                <a:prstClr val="black"/>
              </a:solidFill>
            </a:endParaRPr>
          </a:p>
        </p:txBody>
      </p:sp>
    </p:spTree>
    <p:extLst>
      <p:ext uri="{BB962C8B-B14F-4D97-AF65-F5344CB8AC3E}">
        <p14:creationId xmlns:p14="http://schemas.microsoft.com/office/powerpoint/2010/main" val="3255045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84357" y="267629"/>
            <a:ext cx="11625146" cy="6140142"/>
          </a:xfrm>
          <a:prstGeom prst="rect">
            <a:avLst/>
          </a:prstGeom>
        </p:spPr>
        <p:txBody>
          <a:bodyPr wrap="square">
            <a:spAutoFit/>
          </a:bodyPr>
          <a:lstStyle/>
          <a:p>
            <a:pPr algn="ctr">
              <a:buClr>
                <a:srgbClr val="EEECE1"/>
              </a:buClr>
              <a:buSzPct val="70000"/>
            </a:pPr>
            <a:r>
              <a:rPr lang="en-US" b="1" dirty="0">
                <a:solidFill>
                  <a:srgbClr val="4472C4">
                    <a:lumMod val="75000"/>
                  </a:srgbClr>
                </a:solidFill>
                <a:latin typeface="Times New Roman" panose="02020603050405020304" pitchFamily="18" charset="0"/>
                <a:ea typeface="Times New Roman" panose="02020603050405020304" pitchFamily="18" charset="0"/>
              </a:rPr>
              <a:t>CONCLUSION  ON HUMAN DIFFUSION ON THE TERRITORY OF THE NORTH OF THE WESTERN SIBERIA</a:t>
            </a:r>
            <a:endParaRPr lang="ru-RU" b="1" dirty="0">
              <a:solidFill>
                <a:srgbClr val="4472C4">
                  <a:lumMod val="75000"/>
                </a:srgbClr>
              </a:solidFill>
              <a:latin typeface="Times New Roman" panose="02020603050405020304" pitchFamily="18" charset="0"/>
              <a:ea typeface="Times New Roman" panose="02020603050405020304" pitchFamily="18" charset="0"/>
            </a:endParaRPr>
          </a:p>
          <a:p>
            <a:pPr indent="450215" algn="just">
              <a:lnSpc>
                <a:spcPct val="150000"/>
              </a:lnSpc>
              <a:spcAft>
                <a:spcPts val="0"/>
              </a:spcAft>
            </a:pPr>
            <a:r>
              <a:rPr lang="en-US" sz="1700" kern="1400" dirty="0">
                <a:latin typeface="Times New Roman" panose="02020603050405020304" pitchFamily="18" charset="0"/>
                <a:ea typeface="Times New Roman" panose="02020603050405020304" pitchFamily="18" charset="0"/>
              </a:rPr>
              <a:t>Settlement complex Kayukovo 2 unique characteristics , which are not typical for  the Neolithic sites in </a:t>
            </a:r>
            <a:r>
              <a:rPr lang="en-US" sz="1700" kern="1400" dirty="0" err="1">
                <a:latin typeface="Times New Roman" panose="02020603050405020304" pitchFamily="18" charset="0"/>
                <a:ea typeface="Times New Roman" panose="02020603050405020304" pitchFamily="18" charset="0"/>
              </a:rPr>
              <a:t>Yugra</a:t>
            </a:r>
            <a:r>
              <a:rPr lang="en-US" sz="1700" kern="1400" dirty="0">
                <a:latin typeface="Times New Roman" panose="02020603050405020304" pitchFamily="18" charset="0"/>
                <a:ea typeface="Times New Roman" panose="02020603050405020304" pitchFamily="18" charset="0"/>
              </a:rPr>
              <a:t>:</a:t>
            </a:r>
            <a:endParaRPr lang="ru-RU" sz="1700" kern="1400" dirty="0">
              <a:latin typeface="Times New Roman" panose="02020603050405020304" pitchFamily="18" charset="0"/>
              <a:ea typeface="Times New Roman" panose="02020603050405020304" pitchFamily="18" charset="0"/>
            </a:endParaRPr>
          </a:p>
          <a:p>
            <a:pPr marL="342900" indent="-342900" algn="just">
              <a:lnSpc>
                <a:spcPct val="150000"/>
              </a:lnSpc>
              <a:buFontTx/>
              <a:buAutoNum type="arabicPeriod"/>
            </a:pPr>
            <a:r>
              <a:rPr lang="en-US" sz="1700" kern="1400" dirty="0">
                <a:latin typeface="Times New Roman" panose="02020603050405020304" pitchFamily="18" charset="0"/>
                <a:ea typeface="Times New Roman" panose="02020603050405020304" pitchFamily="18" charset="0"/>
              </a:rPr>
              <a:t>Sophisticated architectural and plan organization of the settlement, unusual for the North of the Western Siberia. These defensive settlement complexes mark, probably, the societies with more complicated social structure than simple groups of ancient hunters and gathers.</a:t>
            </a:r>
            <a:endParaRPr lang="ru-RU" sz="1700" kern="1400" dirty="0">
              <a:latin typeface="Times New Roman" panose="02020603050405020304" pitchFamily="18" charset="0"/>
              <a:ea typeface="Times New Roman" panose="02020603050405020304" pitchFamily="18" charset="0"/>
            </a:endParaRPr>
          </a:p>
          <a:p>
            <a:pPr marL="342000" indent="-342000" algn="just">
              <a:lnSpc>
                <a:spcPct val="150000"/>
              </a:lnSpc>
            </a:pPr>
            <a:r>
              <a:rPr lang="ru-RU" sz="1700" kern="1400" dirty="0">
                <a:latin typeface="Times New Roman" panose="02020603050405020304" pitchFamily="18" charset="0"/>
                <a:ea typeface="Times New Roman" panose="02020603050405020304" pitchFamily="18" charset="0"/>
              </a:rPr>
              <a:t>2. </a:t>
            </a:r>
            <a:r>
              <a:rPr lang="en-US" sz="1700" kern="1400" dirty="0">
                <a:latin typeface="Times New Roman" panose="02020603050405020304" pitchFamily="18" charset="0"/>
                <a:ea typeface="Times New Roman" panose="02020603050405020304" pitchFamily="18" charset="0"/>
              </a:rPr>
              <a:t>The architecture of Kayukovo 2 is analogous may be comparable with the constructions of ancient </a:t>
            </a:r>
            <a:r>
              <a:rPr lang="en-US" sz="1700" kern="1400" dirty="0" err="1">
                <a:latin typeface="Times New Roman" panose="02020603050405020304" pitchFamily="18" charset="0"/>
                <a:ea typeface="Times New Roman" panose="02020603050405020304" pitchFamily="18" charset="0"/>
              </a:rPr>
              <a:t>preagricultural</a:t>
            </a:r>
            <a:r>
              <a:rPr lang="en-US" sz="1700" kern="1400" dirty="0">
                <a:latin typeface="Times New Roman" panose="02020603050405020304" pitchFamily="18" charset="0"/>
                <a:ea typeface="Times New Roman" panose="02020603050405020304" pitchFamily="18" charset="0"/>
              </a:rPr>
              <a:t> societies of Western Asia, (</a:t>
            </a:r>
            <a:r>
              <a:rPr lang="en-US" sz="1700" kern="1400" dirty="0" err="1">
                <a:latin typeface="Times New Roman" panose="02020603050405020304" pitchFamily="18" charset="0"/>
                <a:ea typeface="Times New Roman" panose="02020603050405020304" pitchFamily="18" charset="0"/>
              </a:rPr>
              <a:t>Gebekli</a:t>
            </a:r>
            <a:r>
              <a:rPr lang="en-US" sz="1700" kern="1400" dirty="0">
                <a:latin typeface="Times New Roman" panose="02020603050405020304" pitchFamily="18" charset="0"/>
                <a:ea typeface="Times New Roman" panose="02020603050405020304" pitchFamily="18" charset="0"/>
              </a:rPr>
              <a:t> </a:t>
            </a:r>
            <a:r>
              <a:rPr lang="en-US" sz="1700" kern="1400" dirty="0" err="1">
                <a:latin typeface="Times New Roman" panose="02020603050405020304" pitchFamily="18" charset="0"/>
                <a:ea typeface="Times New Roman" panose="02020603050405020304" pitchFamily="18" charset="0"/>
              </a:rPr>
              <a:t>Tepe</a:t>
            </a:r>
            <a:r>
              <a:rPr lang="en-US" sz="1700" kern="1400" dirty="0">
                <a:latin typeface="Times New Roman" panose="02020603050405020304" pitchFamily="18" charset="0"/>
                <a:ea typeface="Times New Roman" panose="02020603050405020304" pitchFamily="18" charset="0"/>
              </a:rPr>
              <a:t> in the southern-eastern Turkey), there are two common characteristics:</a:t>
            </a:r>
            <a:endParaRPr lang="ru-RU" sz="1700" kern="1400" dirty="0">
              <a:latin typeface="Times New Roman" panose="02020603050405020304" pitchFamily="18" charset="0"/>
              <a:ea typeface="Times New Roman" panose="02020603050405020304" pitchFamily="18" charset="0"/>
            </a:endParaRPr>
          </a:p>
          <a:p>
            <a:pPr marL="285750" lvl="0" indent="-285750" algn="just">
              <a:lnSpc>
                <a:spcPct val="150000"/>
              </a:lnSpc>
              <a:buFontTx/>
              <a:buChar char="-"/>
            </a:pPr>
            <a:r>
              <a:rPr lang="en-US" sz="1700" kern="1400" dirty="0">
                <a:solidFill>
                  <a:srgbClr val="942F24"/>
                </a:solidFill>
                <a:latin typeface="Times New Roman" panose="02020603050405020304" pitchFamily="18" charset="0"/>
                <a:ea typeface="Times New Roman" panose="02020603050405020304" pitchFamily="18" charset="0"/>
              </a:rPr>
              <a:t>architectural </a:t>
            </a:r>
            <a:r>
              <a:rPr lang="en-US" sz="1700" kern="1400" dirty="0" err="1">
                <a:solidFill>
                  <a:srgbClr val="942F24"/>
                </a:solidFill>
                <a:latin typeface="Times New Roman" panose="02020603050405020304" pitchFamily="18" charset="0"/>
                <a:ea typeface="Times New Roman" panose="02020603050405020304" pitchFamily="18" charset="0"/>
              </a:rPr>
              <a:t>organisation</a:t>
            </a:r>
            <a:r>
              <a:rPr lang="en-US" sz="1700" kern="1400" dirty="0">
                <a:solidFill>
                  <a:srgbClr val="942F24"/>
                </a:solidFill>
                <a:latin typeface="Times New Roman" panose="02020603050405020304" pitchFamily="18" charset="0"/>
                <a:ea typeface="Times New Roman" panose="02020603050405020304" pitchFamily="18" charset="0"/>
              </a:rPr>
              <a:t> of the space of the structures inside the circle</a:t>
            </a:r>
          </a:p>
          <a:p>
            <a:pPr marL="285750" indent="-285750" algn="just">
              <a:lnSpc>
                <a:spcPct val="150000"/>
              </a:lnSpc>
              <a:buFontTx/>
              <a:buChar char="-"/>
            </a:pPr>
            <a:r>
              <a:rPr lang="en-US" sz="1700" kern="1400" dirty="0">
                <a:solidFill>
                  <a:srgbClr val="942F24"/>
                </a:solidFill>
                <a:latin typeface="Times New Roman" panose="02020603050405020304" pitchFamily="18" charset="0"/>
                <a:ea typeface="Times New Roman" panose="02020603050405020304" pitchFamily="18" charset="0"/>
              </a:rPr>
              <a:t>spiral bypass corridor along the outer diameter</a:t>
            </a:r>
            <a:endParaRPr lang="ru-RU" sz="1700" kern="1400" dirty="0">
              <a:solidFill>
                <a:srgbClr val="942F24"/>
              </a:solidFill>
              <a:latin typeface="Times New Roman" panose="02020603050405020304" pitchFamily="18" charset="0"/>
              <a:ea typeface="Times New Roman" panose="02020603050405020304" pitchFamily="18" charset="0"/>
            </a:endParaRPr>
          </a:p>
          <a:p>
            <a:pPr marL="342000" indent="-342000" algn="just">
              <a:lnSpc>
                <a:spcPct val="150000"/>
              </a:lnSpc>
            </a:pPr>
            <a:r>
              <a:rPr lang="ru-RU" sz="1700" kern="1400" dirty="0">
                <a:latin typeface="Times New Roman" panose="02020603050405020304" pitchFamily="18" charset="0"/>
                <a:ea typeface="Times New Roman" panose="02020603050405020304" pitchFamily="18" charset="0"/>
              </a:rPr>
              <a:t>3. </a:t>
            </a:r>
            <a:r>
              <a:rPr lang="en-US" sz="1700" kern="1400" dirty="0">
                <a:latin typeface="Times New Roman" panose="02020603050405020304" pitchFamily="18" charset="0"/>
                <a:ea typeface="Times New Roman" panose="02020603050405020304" pitchFamily="18" charset="0"/>
              </a:rPr>
              <a:t>Pottery vessels</a:t>
            </a:r>
            <a:r>
              <a:rPr lang="ru-RU" sz="1700" kern="1400" dirty="0">
                <a:latin typeface="Times New Roman" panose="02020603050405020304" pitchFamily="18" charset="0"/>
                <a:ea typeface="Times New Roman" panose="02020603050405020304" pitchFamily="18" charset="0"/>
              </a:rPr>
              <a:t> </a:t>
            </a:r>
            <a:r>
              <a:rPr lang="en-US" sz="1700" kern="1400" dirty="0">
                <a:latin typeface="Times New Roman" panose="02020603050405020304" pitchFamily="18" charset="0"/>
                <a:ea typeface="Times New Roman" panose="02020603050405020304" pitchFamily="18" charset="0"/>
              </a:rPr>
              <a:t>with flat bottom</a:t>
            </a:r>
            <a:r>
              <a:rPr lang="ru-RU" sz="1700" kern="1400" dirty="0">
                <a:latin typeface="Times New Roman" panose="02020603050405020304" pitchFamily="18" charset="0"/>
                <a:ea typeface="Times New Roman" panose="02020603050405020304" pitchFamily="18" charset="0"/>
              </a:rPr>
              <a:t> </a:t>
            </a:r>
            <a:r>
              <a:rPr lang="en-US" sz="1700" kern="1400" dirty="0">
                <a:latin typeface="Times New Roman" panose="02020603050405020304" pitchFamily="18" charset="0"/>
                <a:ea typeface="Times New Roman" panose="02020603050405020304" pitchFamily="18" charset="0"/>
              </a:rPr>
              <a:t>ornamented with sign-symbolic composition: </a:t>
            </a:r>
            <a:r>
              <a:rPr lang="en-US" sz="1700" kern="1400" dirty="0" err="1">
                <a:latin typeface="Times New Roman" panose="02020603050405020304" pitchFamily="18" charset="0"/>
                <a:ea typeface="Times New Roman" panose="02020603050405020304" pitchFamily="18" charset="0"/>
              </a:rPr>
              <a:t>labrys</a:t>
            </a:r>
            <a:r>
              <a:rPr lang="en-US" sz="1700" kern="1400" dirty="0">
                <a:latin typeface="Times New Roman" panose="02020603050405020304" pitchFamily="18" charset="0"/>
                <a:ea typeface="Times New Roman" panose="02020603050405020304" pitchFamily="18" charset="0"/>
              </a:rPr>
              <a:t>, solar cross, as well as ochre </a:t>
            </a:r>
            <a:r>
              <a:rPr lang="en-US" sz="1700" kern="1400" dirty="0" err="1">
                <a:latin typeface="Times New Roman" panose="02020603050405020304" pitchFamily="18" charset="0"/>
                <a:ea typeface="Times New Roman" panose="02020603050405020304" pitchFamily="18" charset="0"/>
              </a:rPr>
              <a:t>colouring</a:t>
            </a:r>
            <a:r>
              <a:rPr lang="en-US" sz="1700" kern="1400" dirty="0">
                <a:latin typeface="Times New Roman" panose="02020603050405020304" pitchFamily="18" charset="0"/>
                <a:ea typeface="Times New Roman" panose="02020603050405020304" pitchFamily="18" charset="0"/>
              </a:rPr>
              <a:t>, shape of sacral statuettes, all that are parallel to archaeological materials from the early periods of the Central Eurasia</a:t>
            </a:r>
            <a:r>
              <a:rPr lang="ru-RU" sz="1700" kern="1400" dirty="0">
                <a:latin typeface="Times New Roman" panose="02020603050405020304" pitchFamily="18" charset="0"/>
                <a:ea typeface="Times New Roman" panose="02020603050405020304" pitchFamily="18" charset="0"/>
              </a:rPr>
              <a:t>.</a:t>
            </a:r>
          </a:p>
          <a:p>
            <a:pPr marL="342000" indent="-342000" algn="just">
              <a:lnSpc>
                <a:spcPct val="150000"/>
              </a:lnSpc>
            </a:pPr>
            <a:r>
              <a:rPr lang="ru-RU" sz="1700" kern="1400" dirty="0">
                <a:latin typeface="Times New Roman" panose="02020603050405020304" pitchFamily="18" charset="0"/>
                <a:ea typeface="Times New Roman" panose="02020603050405020304" pitchFamily="18" charset="0"/>
              </a:rPr>
              <a:t>4</a:t>
            </a:r>
            <a:r>
              <a:rPr lang="ru-RU" sz="1700" kern="1400">
                <a:latin typeface="Times New Roman" panose="02020603050405020304" pitchFamily="18" charset="0"/>
                <a:ea typeface="Times New Roman" panose="02020603050405020304" pitchFamily="18" charset="0"/>
              </a:rPr>
              <a:t>. </a:t>
            </a:r>
            <a:r>
              <a:rPr lang="en-US" sz="1700" kern="1400">
                <a:latin typeface="Times New Roman" panose="02020603050405020304" pitchFamily="18" charset="0"/>
                <a:ea typeface="Times New Roman" panose="02020603050405020304" pitchFamily="18" charset="0"/>
              </a:rPr>
              <a:t>Stone </a:t>
            </a:r>
            <a:r>
              <a:rPr lang="en-US" sz="1700" kern="1400" dirty="0">
                <a:latin typeface="Times New Roman" panose="02020603050405020304" pitchFamily="18" charset="0"/>
                <a:ea typeface="Times New Roman" panose="02020603050405020304" pitchFamily="18" charset="0"/>
              </a:rPr>
              <a:t>implements of  unique shape: adzes with longitudinal channel and knives in the shape of sickle, made of the rocks, originated from the Southern Urals and Kazakhstan </a:t>
            </a:r>
            <a:endParaRPr lang="ru-RU" sz="1700" kern="1400" dirty="0">
              <a:latin typeface="Times New Roman" panose="02020603050405020304" pitchFamily="18" charset="0"/>
              <a:ea typeface="Times New Roman" panose="02020603050405020304" pitchFamily="18" charset="0"/>
            </a:endParaRPr>
          </a:p>
          <a:p>
            <a:pPr indent="450000" algn="just">
              <a:lnSpc>
                <a:spcPct val="150000"/>
              </a:lnSpc>
            </a:pPr>
            <a:r>
              <a:rPr lang="en-US" sz="1700" kern="1400" dirty="0">
                <a:solidFill>
                  <a:srgbClr val="942F24"/>
                </a:solidFill>
                <a:latin typeface="Times New Roman" panose="02020603050405020304" pitchFamily="18" charset="0"/>
                <a:ea typeface="Times New Roman" panose="02020603050405020304" pitchFamily="18" charset="0"/>
              </a:rPr>
              <a:t>The listed above hallmarks suggest that population of Kayukovo 2 originated or was connected to the some archaeological cultures of the Western Asia and the South-Eastern Europe</a:t>
            </a:r>
            <a:r>
              <a:rPr lang="ru-RU" sz="1700" kern="0" dirty="0">
                <a:solidFill>
                  <a:srgbClr val="942F24"/>
                </a:solidFill>
                <a:latin typeface="Times New Roman" panose="02020603050405020304" pitchFamily="18" charset="0"/>
                <a:ea typeface="Times New Roman" panose="02020603050405020304" pitchFamily="18" charset="0"/>
              </a:rPr>
              <a:t>.</a:t>
            </a:r>
            <a:endParaRPr lang="ru-RU" sz="1700" kern="1400" dirty="0">
              <a:solidFill>
                <a:srgbClr val="942F24"/>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870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1530"/>
          <a:stretch/>
        </p:blipFill>
        <p:spPr>
          <a:xfrm>
            <a:off x="211315" y="211935"/>
            <a:ext cx="5817357" cy="3818922"/>
          </a:xfrm>
          <a:prstGeom prst="rect">
            <a:avLst/>
          </a:prstGeom>
        </p:spPr>
      </p:pic>
      <p:sp>
        <p:nvSpPr>
          <p:cNvPr id="3" name="Прямоугольник 2"/>
          <p:cNvSpPr/>
          <p:nvPr/>
        </p:nvSpPr>
        <p:spPr>
          <a:xfrm>
            <a:off x="576181" y="5019618"/>
            <a:ext cx="11332790" cy="830997"/>
          </a:xfrm>
          <a:prstGeom prst="rect">
            <a:avLst/>
          </a:prstGeom>
        </p:spPr>
        <p:txBody>
          <a:bodyPr wrap="square">
            <a:spAutoFit/>
          </a:bodyPr>
          <a:lstStyle/>
          <a:p>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a:t>
            </a:r>
            <a:r>
              <a:rPr lang="en-US" sz="1600" b="1" dirty="0">
                <a:solidFill>
                  <a:prstClr val="black"/>
                </a:solidFill>
                <a:latin typeface="Times New Roman" panose="02020603050405020304" pitchFamily="18" charset="0"/>
                <a:cs typeface="Times New Roman" panose="02020603050405020304" pitchFamily="18" charset="0"/>
              </a:rPr>
              <a:t>2</a:t>
            </a:r>
            <a:r>
              <a:rPr lang="ru-RU" sz="1600" b="1" dirty="0">
                <a:solidFill>
                  <a:prstClr val="black"/>
                </a:solidFill>
                <a:latin typeface="Times New Roman" panose="02020603050405020304" pitchFamily="18" charset="0"/>
                <a:cs typeface="Times New Roman" panose="02020603050405020304" pitchFamily="18" charset="0"/>
              </a:rPr>
              <a:t>9</a:t>
            </a:r>
            <a:r>
              <a:rPr lang="en-US" sz="1600" b="1" dirty="0">
                <a:solidFill>
                  <a:prstClr val="black"/>
                </a:solidFill>
                <a:latin typeface="Times New Roman" panose="02020603050405020304" pitchFamily="18" charset="0"/>
                <a:cs typeface="Times New Roman" panose="02020603050405020304" pitchFamily="18" charset="0"/>
              </a:rPr>
              <a:t>. Fortified settlement Kayukovo 2. </a:t>
            </a:r>
            <a:r>
              <a:rPr lang="en-US" sz="1600" dirty="0" err="1">
                <a:solidFill>
                  <a:prstClr val="black"/>
                </a:solidFill>
                <a:latin typeface="Times New Roman" panose="02020603050405020304" pitchFamily="18" charset="0"/>
                <a:cs typeface="Times New Roman" panose="02020603050405020304" pitchFamily="18" charset="0"/>
              </a:rPr>
              <a:t>Diring</a:t>
            </a:r>
            <a:r>
              <a:rPr lang="en-US" sz="1600" dirty="0">
                <a:solidFill>
                  <a:prstClr val="black"/>
                </a:solidFill>
                <a:latin typeface="Times New Roman" panose="02020603050405020304" pitchFamily="18" charset="0"/>
                <a:cs typeface="Times New Roman" panose="02020603050405020304" pitchFamily="18" charset="0"/>
              </a:rPr>
              <a:t> the work of  the international expedition </a:t>
            </a:r>
            <a:r>
              <a:rPr lang="en-US" sz="1600" i="1" dirty="0">
                <a:solidFill>
                  <a:prstClr val="black"/>
                </a:solidFill>
                <a:latin typeface="Times New Roman" panose="02020603050405020304" pitchFamily="18" charset="0"/>
                <a:cs typeface="Times New Roman" panose="02020603050405020304" pitchFamily="18" charset="0"/>
              </a:rPr>
              <a:t>Punsy-2018</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workshop was held for the participant and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inhabitants of </a:t>
            </a:r>
            <a:r>
              <a:rPr lang="en-US" sz="1600" dirty="0" err="1">
                <a:solidFill>
                  <a:prstClr val="black"/>
                </a:solidFill>
                <a:latin typeface="Times New Roman" panose="02020603050405020304" pitchFamily="18" charset="0"/>
                <a:cs typeface="Times New Roman" panose="02020603050405020304" pitchFamily="18" charset="0"/>
              </a:rPr>
              <a:t>Punsy</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yurtas</a:t>
            </a:r>
            <a:r>
              <a:rPr lang="en-US" sz="1600"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err="1">
                <a:solidFill>
                  <a:prstClr val="black"/>
                </a:solidFill>
                <a:latin typeface="Times New Roman" panose="02020603050405020304" pitchFamily="18" charset="0"/>
                <a:cs typeface="Times New Roman" panose="02020603050405020304" pitchFamily="18" charset="0"/>
              </a:rPr>
              <a:t>Kayukov</a:t>
            </a:r>
            <a:r>
              <a:rPr lang="en-US" sz="1600" dirty="0">
                <a:solidFill>
                  <a:prstClr val="black"/>
                </a:solidFill>
                <a:latin typeface="Times New Roman" panose="02020603050405020304" pitchFamily="18" charset="0"/>
                <a:cs typeface="Times New Roman" panose="02020603050405020304" pitchFamily="18" charset="0"/>
              </a:rPr>
              <a:t> families</a:t>
            </a:r>
            <a:r>
              <a:rPr lang="ru-RU"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ea typeface="Times New Roman" panose="02020603050405020304" pitchFamily="18" charset="0"/>
              </a:rPr>
              <a:t>. А – </a:t>
            </a:r>
            <a:r>
              <a:rPr lang="en-US" sz="1600" dirty="0">
                <a:solidFill>
                  <a:prstClr val="black"/>
                </a:solidFill>
                <a:latin typeface="Times New Roman" panose="02020603050405020304" pitchFamily="18" charset="0"/>
                <a:ea typeface="Times New Roman" panose="02020603050405020304" pitchFamily="18" charset="0"/>
              </a:rPr>
              <a:t>The report of  the professor of Kiel University Dr. </a:t>
            </a:r>
            <a:r>
              <a:rPr lang="en-US" sz="1600" dirty="0" err="1">
                <a:solidFill>
                  <a:prstClr val="black"/>
                </a:solidFill>
                <a:latin typeface="Times New Roman" panose="02020603050405020304" pitchFamily="18" charset="0"/>
                <a:ea typeface="Times New Roman" panose="02020603050405020304" pitchFamily="18" charset="0"/>
              </a:rPr>
              <a:t>Henny</a:t>
            </a:r>
            <a:r>
              <a:rPr lang="en-US" sz="1600" dirty="0">
                <a:solidFill>
                  <a:prstClr val="black"/>
                </a:solidFill>
                <a:latin typeface="Times New Roman" panose="02020603050405020304" pitchFamily="18" charset="0"/>
                <a:ea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rPr>
              <a:t>Piezonka</a:t>
            </a:r>
            <a:r>
              <a:rPr lang="ru-RU" sz="1600" dirty="0">
                <a:solidFill>
                  <a:prstClr val="black"/>
                </a:solidFill>
                <a:latin typeface="Times New Roman" panose="02020603050405020304" pitchFamily="18" charset="0"/>
                <a:ea typeface="Times New Roman" panose="02020603050405020304" pitchFamily="18" charset="0"/>
              </a:rPr>
              <a:t>. Б – </a:t>
            </a:r>
            <a:r>
              <a:rPr lang="en-US" sz="1600" dirty="0">
                <a:solidFill>
                  <a:prstClr val="black"/>
                </a:solidFill>
                <a:latin typeface="Times New Roman" panose="02020603050405020304" pitchFamily="18" charset="0"/>
                <a:ea typeface="Times New Roman" panose="02020603050405020304" pitchFamily="18" charset="0"/>
              </a:rPr>
              <a:t>The report of vice-director of  the Institute of History and Archaeology  of the Ural branch of RAS</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Dr.</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rPr>
              <a:t>Chairkina</a:t>
            </a:r>
            <a:r>
              <a:rPr lang="en-US" sz="1600" dirty="0">
                <a:solidFill>
                  <a:prstClr val="black"/>
                </a:solidFill>
                <a:latin typeface="Times New Roman" panose="02020603050405020304" pitchFamily="18" charset="0"/>
                <a:ea typeface="Times New Roman" panose="02020603050405020304" pitchFamily="18" charset="0"/>
              </a:rPr>
              <a:t> N.M</a:t>
            </a:r>
            <a:r>
              <a:rPr lang="ru-RU" sz="1600" dirty="0">
                <a:solidFill>
                  <a:prstClr val="black"/>
                </a:solidFill>
                <a:latin typeface="Times New Roman" panose="02020603050405020304" pitchFamily="18" charset="0"/>
                <a:ea typeface="Times New Roman" panose="02020603050405020304" pitchFamily="18" charset="0"/>
              </a:rPr>
              <a:t>. </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356" y="211935"/>
            <a:ext cx="5741615" cy="3827743"/>
          </a:xfrm>
          <a:prstGeom prst="rect">
            <a:avLst/>
          </a:prstGeom>
        </p:spPr>
      </p:pic>
      <p:sp>
        <p:nvSpPr>
          <p:cNvPr id="6" name="Прямоугольник 5"/>
          <p:cNvSpPr/>
          <p:nvPr/>
        </p:nvSpPr>
        <p:spPr>
          <a:xfrm>
            <a:off x="5599622" y="3701124"/>
            <a:ext cx="332142" cy="338554"/>
          </a:xfrm>
          <a:prstGeom prst="rect">
            <a:avLst/>
          </a:prstGeom>
        </p:spPr>
        <p:txBody>
          <a:bodyPr wrap="none">
            <a:spAutoFit/>
          </a:bodyPr>
          <a:lstStyle/>
          <a:p>
            <a:pPr lvl="0"/>
            <a:r>
              <a:rPr lang="ru-RU" sz="1600" dirty="0">
                <a:solidFill>
                  <a:schemeClr val="bg1"/>
                </a:solidFill>
                <a:latin typeface="Times New Roman" panose="02020603050405020304" pitchFamily="18" charset="0"/>
                <a:cs typeface="Times New Roman" panose="02020603050405020304" pitchFamily="18" charset="0"/>
              </a:rPr>
              <a:t>А</a:t>
            </a:r>
            <a:endParaRPr lang="ru-RU" dirty="0">
              <a:solidFill>
                <a:schemeClr val="bg1"/>
              </a:solidFill>
            </a:endParaRPr>
          </a:p>
        </p:txBody>
      </p:sp>
      <p:sp>
        <p:nvSpPr>
          <p:cNvPr id="7" name="Прямоугольник 6"/>
          <p:cNvSpPr/>
          <p:nvPr/>
        </p:nvSpPr>
        <p:spPr>
          <a:xfrm>
            <a:off x="11555664" y="3701124"/>
            <a:ext cx="303288" cy="338554"/>
          </a:xfrm>
          <a:prstGeom prst="rect">
            <a:avLst/>
          </a:prstGeom>
        </p:spPr>
        <p:txBody>
          <a:bodyPr wrap="none">
            <a:spAutoFit/>
          </a:bodyPr>
          <a:lstStyle/>
          <a:p>
            <a:pPr lvl="0"/>
            <a:r>
              <a:rPr lang="ru-RU" sz="1600" dirty="0">
                <a:solidFill>
                  <a:prstClr val="white"/>
                </a:solidFill>
                <a:latin typeface="Times New Roman" panose="02020603050405020304" pitchFamily="18" charset="0"/>
                <a:cs typeface="Times New Roman" panose="02020603050405020304" pitchFamily="18" charset="0"/>
              </a:rPr>
              <a:t>Б</a:t>
            </a:r>
            <a:endParaRPr lang="ru-RU" dirty="0">
              <a:solidFill>
                <a:prstClr val="white"/>
              </a:solidFill>
            </a:endParaRPr>
          </a:p>
        </p:txBody>
      </p:sp>
    </p:spTree>
    <p:extLst>
      <p:ext uri="{BB962C8B-B14F-4D97-AF65-F5344CB8AC3E}">
        <p14:creationId xmlns:p14="http://schemas.microsoft.com/office/powerpoint/2010/main" val="1224072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092823" y="4207397"/>
            <a:ext cx="2922616" cy="2308324"/>
          </a:xfrm>
          <a:prstGeom prst="rect">
            <a:avLst/>
          </a:prstGeom>
        </p:spPr>
        <p:txBody>
          <a:bodyPr wrap="square">
            <a:spAutoFit/>
          </a:bodyPr>
          <a:lstStyle/>
          <a:p>
            <a:pPr lvl="0"/>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003</a:t>
            </a:r>
            <a:r>
              <a:rPr lang="en-US" sz="1600" b="1" dirty="0">
                <a:solidFill>
                  <a:prstClr val="black"/>
                </a:solidFill>
                <a:latin typeface="Times New Roman" panose="02020603050405020304" pitchFamily="18" charset="0"/>
                <a:cs typeface="Times New Roman" panose="02020603050405020304" pitchFamily="18" charset="0"/>
              </a:rPr>
              <a:t>. Kayukovsky archaeological culture</a:t>
            </a:r>
            <a:r>
              <a:rPr lang="ru-RU"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end of VII -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middle of VI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millennia BC. Fortified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settlement </a:t>
            </a:r>
            <a:r>
              <a:rPr lang="ru-RU" sz="1600" dirty="0">
                <a:solidFill>
                  <a:prstClr val="black"/>
                </a:solidFill>
                <a:latin typeface="Times New Roman" panose="02020603050405020304" pitchFamily="18" charset="0"/>
                <a:cs typeface="Times New Roman" panose="02020603050405020304" pitchFamily="18" charset="0"/>
              </a:rPr>
              <a:t>:</a:t>
            </a:r>
          </a:p>
          <a:p>
            <a:pPr lvl="0"/>
            <a:r>
              <a:rPr lang="ru-RU" sz="1600" dirty="0">
                <a:solidFill>
                  <a:prstClr val="black"/>
                </a:solidFill>
                <a:latin typeface="Times New Roman" panose="02020603050405020304" pitchFamily="18" charset="0"/>
                <a:cs typeface="Times New Roman" panose="02020603050405020304" pitchFamily="18" charset="0"/>
              </a:rPr>
              <a:t>1 –</a:t>
            </a:r>
            <a:r>
              <a:rPr lang="en-US" sz="1600" dirty="0">
                <a:solidFill>
                  <a:prstClr val="black"/>
                </a:solidFill>
                <a:latin typeface="Times New Roman" panose="02020603050405020304" pitchFamily="18" charset="0"/>
                <a:cs typeface="Times New Roman" panose="02020603050405020304" pitchFamily="18" charset="0"/>
              </a:rPr>
              <a:t> </a:t>
            </a:r>
            <a:r>
              <a:rPr lang="en-US" sz="1600" b="1" dirty="0">
                <a:solidFill>
                  <a:prstClr val="black"/>
                </a:solidFill>
                <a:latin typeface="Times New Roman" panose="02020603050405020304" pitchFamily="18" charset="0"/>
                <a:cs typeface="Times New Roman" panose="02020603050405020304" pitchFamily="18" charset="0"/>
              </a:rPr>
              <a:t>Kayukovo </a:t>
            </a:r>
            <a:r>
              <a:rPr lang="ru-RU" sz="1600" b="1" dirty="0">
                <a:solidFill>
                  <a:prstClr val="black"/>
                </a:solidFill>
                <a:latin typeface="Times New Roman" panose="02020603050405020304" pitchFamily="18" charset="0"/>
                <a:cs typeface="Times New Roman" panose="02020603050405020304" pitchFamily="18" charset="0"/>
              </a:rPr>
              <a:t>1</a:t>
            </a:r>
            <a:r>
              <a:rPr lang="ru-RU" sz="1600" dirty="0">
                <a:solidFill>
                  <a:prstClr val="black"/>
                </a:solidFill>
                <a:latin typeface="Times New Roman" panose="02020603050405020304" pitchFamily="18" charset="0"/>
                <a:cs typeface="Times New Roman" panose="02020603050405020304" pitchFamily="18" charset="0"/>
              </a:rPr>
              <a:t>;</a:t>
            </a:r>
          </a:p>
          <a:p>
            <a:pPr lvl="0"/>
            <a:r>
              <a:rPr lang="en-US" sz="1600" dirty="0">
                <a:solidFill>
                  <a:prstClr val="black"/>
                </a:solidFill>
                <a:latin typeface="Times New Roman" panose="02020603050405020304" pitchFamily="18" charset="0"/>
                <a:cs typeface="Times New Roman" panose="02020603050405020304" pitchFamily="18" charset="0"/>
              </a:rPr>
              <a:t>2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Kayukovo 2</a:t>
            </a:r>
            <a:r>
              <a:rPr lang="ru-RU" sz="1600" dirty="0">
                <a:solidFill>
                  <a:prstClr val="black"/>
                </a:solidFill>
                <a:latin typeface="Times New Roman" panose="02020603050405020304" pitchFamily="18" charset="0"/>
                <a:cs typeface="Times New Roman" panose="02020603050405020304" pitchFamily="18" charset="0"/>
              </a:rPr>
              <a:t>;</a:t>
            </a:r>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a:solidFill>
                  <a:prstClr val="black"/>
                </a:solidFill>
                <a:latin typeface="Times New Roman" panose="02020603050405020304" pitchFamily="18" charset="0"/>
                <a:cs typeface="Times New Roman" panose="02020603050405020304" pitchFamily="18" charset="0"/>
              </a:rPr>
              <a:t>3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 </a:t>
            </a:r>
            <a:r>
              <a:rPr lang="en-US" sz="1600" b="1" dirty="0" err="1">
                <a:solidFill>
                  <a:prstClr val="black"/>
                </a:solidFill>
                <a:latin typeface="Times New Roman" panose="02020603050405020304" pitchFamily="18" charset="0"/>
                <a:cs typeface="Times New Roman" panose="02020603050405020304" pitchFamily="18" charset="0"/>
              </a:rPr>
              <a:t>Kachnisap</a:t>
            </a:r>
            <a:r>
              <a:rPr lang="en-US" sz="1600" b="1" dirty="0">
                <a:solidFill>
                  <a:prstClr val="black"/>
                </a:solidFill>
                <a:latin typeface="Times New Roman" panose="02020603050405020304" pitchFamily="18" charset="0"/>
                <a:cs typeface="Times New Roman" panose="02020603050405020304" pitchFamily="18" charset="0"/>
              </a:rPr>
              <a:t> 2</a:t>
            </a:r>
            <a:r>
              <a:rPr lang="ru-RU" sz="1600" dirty="0">
                <a:solidFill>
                  <a:prstClr val="black"/>
                </a:solidFill>
                <a:latin typeface="Times New Roman" panose="02020603050405020304" pitchFamily="18" charset="0"/>
                <a:cs typeface="Times New Roman" panose="02020603050405020304" pitchFamily="18" charset="0"/>
              </a:rPr>
              <a:t>;</a:t>
            </a:r>
          </a:p>
          <a:p>
            <a:pPr lvl="0"/>
            <a:r>
              <a:rPr lang="ru-RU" sz="1600" dirty="0">
                <a:solidFill>
                  <a:prstClr val="black"/>
                </a:solidFill>
                <a:latin typeface="Times New Roman" panose="02020603050405020304" pitchFamily="18" charset="0"/>
                <a:cs typeface="Times New Roman" panose="02020603050405020304" pitchFamily="18" charset="0"/>
              </a:rPr>
              <a:t>4 – </a:t>
            </a:r>
            <a:r>
              <a:rPr lang="en-US" sz="1600" b="1" dirty="0" err="1">
                <a:solidFill>
                  <a:prstClr val="black"/>
                </a:solidFill>
                <a:latin typeface="Times New Roman" panose="02020603050405020304" pitchFamily="18" charset="0"/>
                <a:cs typeface="Times New Roman" panose="02020603050405020304" pitchFamily="18" charset="0"/>
              </a:rPr>
              <a:t>Barsova</a:t>
            </a:r>
            <a:r>
              <a:rPr lang="en-US" sz="1600" b="1" dirty="0">
                <a:solidFill>
                  <a:prstClr val="black"/>
                </a:solidFill>
                <a:latin typeface="Times New Roman" panose="02020603050405020304" pitchFamily="18" charset="0"/>
                <a:cs typeface="Times New Roman" panose="02020603050405020304" pitchFamily="18" charset="0"/>
              </a:rPr>
              <a:t> </a:t>
            </a:r>
            <a:r>
              <a:rPr lang="en-US" sz="1600" b="1" dirty="0" err="1">
                <a:solidFill>
                  <a:prstClr val="black"/>
                </a:solidFill>
                <a:latin typeface="Times New Roman" panose="02020603050405020304" pitchFamily="18" charset="0"/>
                <a:cs typeface="Times New Roman" panose="02020603050405020304" pitchFamily="18" charset="0"/>
              </a:rPr>
              <a:t>gora</a:t>
            </a:r>
            <a:r>
              <a:rPr lang="en-US" sz="1600" b="1" dirty="0">
                <a:solidFill>
                  <a:prstClr val="black"/>
                </a:solidFill>
                <a:latin typeface="Times New Roman" panose="02020603050405020304" pitchFamily="18" charset="0"/>
                <a:cs typeface="Times New Roman" panose="02020603050405020304" pitchFamily="18" charset="0"/>
              </a:rPr>
              <a:t> II / 9</a:t>
            </a:r>
            <a:endParaRPr lang="en-US" sz="1600" dirty="0">
              <a:solidFill>
                <a:prstClr val="black"/>
              </a:solidFill>
              <a:latin typeface="Times New Roman" panose="02020603050405020304" pitchFamily="18" charset="0"/>
              <a:cs typeface="Times New Roman" panose="02020603050405020304" pitchFamily="18" charset="0"/>
            </a:endParaRPr>
          </a:p>
        </p:txBody>
      </p:sp>
      <p:grpSp>
        <p:nvGrpSpPr>
          <p:cNvPr id="9" name="Группа 6"/>
          <p:cNvGrpSpPr>
            <a:grpSpLocks/>
          </p:cNvGrpSpPr>
          <p:nvPr/>
        </p:nvGrpSpPr>
        <p:grpSpPr bwMode="auto">
          <a:xfrm>
            <a:off x="9015021" y="2977964"/>
            <a:ext cx="3107035" cy="972574"/>
            <a:chOff x="9334039" y="3287390"/>
            <a:chExt cx="2968901" cy="572792"/>
          </a:xfrm>
        </p:grpSpPr>
        <p:sp>
          <p:nvSpPr>
            <p:cNvPr id="10" name="Прямоугольник 6"/>
            <p:cNvSpPr>
              <a:spLocks noChangeArrowheads="1"/>
            </p:cNvSpPr>
            <p:nvPr/>
          </p:nvSpPr>
          <p:spPr bwMode="auto">
            <a:xfrm>
              <a:off x="9334039" y="3287390"/>
              <a:ext cx="2968901" cy="57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0000"/>
                </a:lnSpc>
                <a:spcBef>
                  <a:spcPct val="0"/>
                </a:spcBef>
                <a:buFontTx/>
                <a:buNone/>
              </a:pPr>
              <a:r>
                <a:rPr lang="ru-RU" altLang="ru-RU" sz="1200" dirty="0">
                  <a:solidFill>
                    <a:srgbClr val="000000"/>
                  </a:solidFill>
                  <a:latin typeface="Times New Roman" panose="02020603050405020304" pitchFamily="18" charset="0"/>
                  <a:cs typeface="Times New Roman" panose="02020603050405020304" pitchFamily="18" charset="0"/>
                </a:rPr>
                <a:t>Условные обозначения:</a:t>
              </a:r>
            </a:p>
            <a:p>
              <a:pPr>
                <a:lnSpc>
                  <a:spcPct val="110000"/>
                </a:lnSpc>
                <a:spcBef>
                  <a:spcPct val="0"/>
                </a:spcBef>
                <a:buNone/>
              </a:pPr>
              <a:r>
                <a:rPr lang="ru-RU" altLang="ru-RU" sz="700" b="1" dirty="0">
                  <a:solidFill>
                    <a:srgbClr val="000000"/>
                  </a:solidFill>
                  <a:latin typeface="Times New Roman" panose="02020603050405020304" pitchFamily="18" charset="0"/>
                  <a:cs typeface="Times New Roman" panose="02020603050405020304" pitchFamily="18" charset="0"/>
                </a:rPr>
                <a:t>                  </a:t>
              </a:r>
              <a:r>
                <a:rPr lang="ru-RU" sz="1000" b="1" dirty="0" err="1">
                  <a:latin typeface="Times New Roman" panose="02020603050405020304" pitchFamily="18" charset="0"/>
                  <a:ea typeface="Calibri" panose="020F0502020204030204" pitchFamily="34" charset="0"/>
                </a:rPr>
                <a:t>Khanty-Mansiysk</a:t>
              </a:r>
              <a:r>
                <a:rPr lang="ru-RU" sz="1000" b="1" dirty="0">
                  <a:latin typeface="Times New Roman" panose="02020603050405020304" pitchFamily="18" charset="0"/>
                  <a:ea typeface="Calibri" panose="020F0502020204030204" pitchFamily="34" charset="0"/>
                </a:rPr>
                <a:t> </a:t>
              </a:r>
              <a:r>
                <a:rPr lang="ru-RU" sz="1000" b="1" dirty="0" err="1">
                  <a:latin typeface="Times New Roman" panose="02020603050405020304" pitchFamily="18" charset="0"/>
                  <a:ea typeface="Calibri" panose="020F0502020204030204" pitchFamily="34" charset="0"/>
                </a:rPr>
                <a:t>Autonomous</a:t>
              </a:r>
              <a:r>
                <a:rPr lang="ru-RU" sz="1000" b="1" dirty="0">
                  <a:latin typeface="Times New Roman" panose="02020603050405020304" pitchFamily="18" charset="0"/>
                  <a:ea typeface="Calibri" panose="020F0502020204030204" pitchFamily="34" charset="0"/>
                </a:rPr>
                <a:t> </a:t>
              </a:r>
              <a:r>
                <a:rPr lang="ru-RU" sz="1000" b="1" dirty="0" err="1">
                  <a:latin typeface="Times New Roman" panose="02020603050405020304" pitchFamily="18" charset="0"/>
                  <a:ea typeface="Calibri" panose="020F0502020204030204" pitchFamily="34" charset="0"/>
                </a:rPr>
                <a:t>Okrug</a:t>
              </a:r>
              <a:r>
                <a:rPr lang="ru-RU" sz="1000" b="1" dirty="0">
                  <a:latin typeface="Times New Roman" panose="02020603050405020304" pitchFamily="18" charset="0"/>
                  <a:ea typeface="Calibri" panose="020F0502020204030204" pitchFamily="34" charset="0"/>
                </a:rPr>
                <a:t> – </a:t>
              </a:r>
              <a:r>
                <a:rPr lang="ru-RU" sz="1000" b="1" dirty="0" err="1">
                  <a:latin typeface="Times New Roman" panose="02020603050405020304" pitchFamily="18" charset="0"/>
                  <a:ea typeface="Calibri" panose="020F0502020204030204" pitchFamily="34" charset="0"/>
                </a:rPr>
                <a:t>Ugra</a:t>
              </a:r>
              <a:r>
                <a:rPr lang="ru-RU" altLang="ru-RU" sz="1000" dirty="0">
                  <a:solidFill>
                    <a:srgbClr val="000000"/>
                  </a:solidFill>
                  <a:latin typeface="Times New Roman" panose="02020603050405020304" pitchFamily="18" charset="0"/>
                  <a:cs typeface="Times New Roman" panose="02020603050405020304" pitchFamily="18" charset="0"/>
                </a:rPr>
                <a:t>;</a:t>
              </a:r>
            </a:p>
            <a:p>
              <a:pPr>
                <a:lnSpc>
                  <a:spcPct val="110000"/>
                </a:lnSpc>
                <a:spcBef>
                  <a:spcPct val="0"/>
                </a:spcBef>
                <a:buNone/>
              </a:pPr>
              <a:r>
                <a:rPr lang="ru-RU" sz="1000" dirty="0">
                  <a:latin typeface="Times New Roman" panose="02020603050405020304" pitchFamily="18" charset="0"/>
                  <a:ea typeface="Calibri" panose="020F0502020204030204" pitchFamily="34" charset="0"/>
                </a:rPr>
                <a:t>             </a:t>
              </a:r>
              <a:r>
                <a:rPr lang="en-US" sz="1000" b="1" dirty="0" err="1">
                  <a:latin typeface="Times New Roman" panose="02020603050405020304" pitchFamily="18" charset="0"/>
                  <a:ea typeface="Calibri" panose="020F0502020204030204" pitchFamily="34" charset="0"/>
                </a:rPr>
                <a:t>Nefteyugansk</a:t>
              </a:r>
              <a:r>
                <a:rPr lang="en-US" sz="1000" b="1" dirty="0">
                  <a:latin typeface="Times New Roman" panose="02020603050405020304" pitchFamily="18" charset="0"/>
                  <a:ea typeface="Calibri" panose="020F0502020204030204" pitchFamily="34" charset="0"/>
                </a:rPr>
                <a:t> district</a:t>
              </a:r>
              <a:r>
                <a:rPr lang="ru-RU" altLang="ru-RU" sz="1000" dirty="0">
                  <a:solidFill>
                    <a:srgbClr val="000000"/>
                  </a:solidFill>
                  <a:latin typeface="Times New Roman" panose="02020603050405020304" pitchFamily="18" charset="0"/>
                  <a:cs typeface="Times New Roman" panose="02020603050405020304" pitchFamily="18" charset="0"/>
                </a:rPr>
                <a:t>;</a:t>
              </a:r>
            </a:p>
            <a:p>
              <a:pPr eaLnBrk="1" hangingPunct="1">
                <a:lnSpc>
                  <a:spcPct val="110000"/>
                </a:lnSpc>
                <a:spcBef>
                  <a:spcPct val="0"/>
                </a:spcBef>
                <a:buFontTx/>
                <a:buNone/>
              </a:pPr>
              <a:r>
                <a:rPr lang="ru-RU" altLang="ru-RU" sz="1000" dirty="0">
                  <a:latin typeface="Times New Roman" panose="02020603050405020304" pitchFamily="18" charset="0"/>
                  <a:cs typeface="Times New Roman" panose="02020603050405020304" pitchFamily="18" charset="0"/>
                </a:rPr>
                <a:t>               </a:t>
              </a:r>
              <a:r>
                <a:rPr lang="en-US" altLang="ru-RU" sz="1000" dirty="0">
                  <a:latin typeface="Times New Roman" panose="02020603050405020304" pitchFamily="18" charset="0"/>
                  <a:cs typeface="Times New Roman" panose="02020603050405020304" pitchFamily="18" charset="0"/>
                </a:rPr>
                <a:t>Modern </a:t>
              </a:r>
              <a:r>
                <a:rPr lang="en-US" altLang="ru-RU" sz="1000" dirty="0" err="1">
                  <a:latin typeface="Times New Roman" panose="02020603050405020304" pitchFamily="18" charset="0"/>
                  <a:cs typeface="Times New Roman" panose="02020603050405020304" pitchFamily="18" charset="0"/>
                </a:rPr>
                <a:t>inhabitat</a:t>
              </a:r>
              <a:r>
                <a:rPr lang="en-US" altLang="ru-RU" sz="1000" dirty="0">
                  <a:latin typeface="Times New Roman" panose="02020603050405020304" pitchFamily="18" charset="0"/>
                  <a:cs typeface="Times New Roman" panose="02020603050405020304" pitchFamily="18" charset="0"/>
                </a:rPr>
                <a:t> locality</a:t>
              </a:r>
              <a:r>
                <a:rPr lang="ru-RU" altLang="ru-RU" sz="1000" dirty="0">
                  <a:latin typeface="Times New Roman" panose="02020603050405020304" pitchFamily="18" charset="0"/>
                  <a:cs typeface="Times New Roman" panose="02020603050405020304" pitchFamily="18" charset="0"/>
                </a:rPr>
                <a:t>;</a:t>
              </a:r>
            </a:p>
            <a:p>
              <a:pPr eaLnBrk="1" hangingPunct="1">
                <a:lnSpc>
                  <a:spcPct val="110000"/>
                </a:lnSpc>
                <a:spcBef>
                  <a:spcPct val="0"/>
                </a:spcBef>
                <a:buFontTx/>
                <a:buNone/>
              </a:pPr>
              <a:r>
                <a:rPr lang="ru-RU" altLang="ru-RU" sz="1000" dirty="0">
                  <a:latin typeface="Times New Roman" panose="02020603050405020304" pitchFamily="18" charset="0"/>
                  <a:cs typeface="Times New Roman" panose="02020603050405020304" pitchFamily="18" charset="0"/>
                </a:rPr>
                <a:t>               </a:t>
              </a:r>
              <a:r>
                <a:rPr lang="en-US" altLang="ru-RU" sz="1000" dirty="0">
                  <a:latin typeface="Times New Roman" panose="02020603050405020304" pitchFamily="18" charset="0"/>
                  <a:cs typeface="Times New Roman" panose="02020603050405020304" pitchFamily="18" charset="0"/>
                </a:rPr>
                <a:t>Archaeological sites</a:t>
              </a:r>
              <a:r>
                <a:rPr lang="ru-RU" altLang="ru-RU" sz="1000" dirty="0">
                  <a:latin typeface="Times New Roman" panose="02020603050405020304" pitchFamily="18" charset="0"/>
                  <a:cs typeface="Times New Roman" panose="02020603050405020304" pitchFamily="18" charset="0"/>
                </a:rPr>
                <a:t>;</a:t>
              </a:r>
              <a:endParaRPr lang="en-US" altLang="ru-RU" sz="1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bwMode="auto">
            <a:xfrm flipV="1">
              <a:off x="9357746" y="3476256"/>
              <a:ext cx="426963" cy="269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                  </a:t>
              </a:r>
            </a:p>
          </p:txBody>
        </p:sp>
        <p:sp>
          <p:nvSpPr>
            <p:cNvPr id="12" name="Овал 11"/>
            <p:cNvSpPr/>
            <p:nvPr/>
          </p:nvSpPr>
          <p:spPr bwMode="auto">
            <a:xfrm>
              <a:off x="9591231" y="3766372"/>
              <a:ext cx="112871" cy="730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bwMode="auto">
            <a:xfrm>
              <a:off x="9591231" y="3653148"/>
              <a:ext cx="112871" cy="730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Прямоугольник 13"/>
            <p:cNvSpPr/>
            <p:nvPr/>
          </p:nvSpPr>
          <p:spPr bwMode="auto">
            <a:xfrm>
              <a:off x="9357745" y="3582958"/>
              <a:ext cx="426964" cy="26926"/>
            </a:xfrm>
            <a:prstGeom prst="rect">
              <a:avLst/>
            </a:prstGeom>
            <a:solidFill>
              <a:srgbClr val="0054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                  </a:t>
              </a:r>
            </a:p>
          </p:txBody>
        </p:sp>
      </p:gr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rcRect r="22704"/>
          <a:stretch>
            <a:fillRect/>
          </a:stretch>
        </p:blipFill>
        <p:spPr bwMode="auto">
          <a:xfrm>
            <a:off x="-52167" y="410901"/>
            <a:ext cx="9132491" cy="660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729" y="171088"/>
            <a:ext cx="6340710" cy="2723337"/>
          </a:xfrm>
          <a:prstGeom prst="rect">
            <a:avLst/>
          </a:prstGeom>
        </p:spPr>
      </p:pic>
    </p:spTree>
    <p:extLst>
      <p:ext uri="{BB962C8B-B14F-4D97-AF65-F5344CB8AC3E}">
        <p14:creationId xmlns:p14="http://schemas.microsoft.com/office/powerpoint/2010/main" val="1875603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19931" b="147"/>
          <a:stretch/>
        </p:blipFill>
        <p:spPr>
          <a:xfrm>
            <a:off x="147667" y="159026"/>
            <a:ext cx="11870161" cy="6537107"/>
          </a:xfrm>
          <a:prstGeom prst="rect">
            <a:avLst/>
          </a:prstGeom>
        </p:spPr>
      </p:pic>
      <p:sp>
        <p:nvSpPr>
          <p:cNvPr id="4" name="Прямоугольник 3"/>
          <p:cNvSpPr/>
          <p:nvPr/>
        </p:nvSpPr>
        <p:spPr>
          <a:xfrm>
            <a:off x="147668" y="2169570"/>
            <a:ext cx="11934086" cy="2445798"/>
          </a:xfrm>
          <a:prstGeom prst="rect">
            <a:avLst/>
          </a:prstGeom>
        </p:spPr>
        <p:txBody>
          <a:bodyPr wrap="square">
            <a:spAutoFit/>
          </a:bodyPr>
          <a:lstStyle/>
          <a:p>
            <a:pPr algn="ctr"/>
            <a:r>
              <a:rPr lang="en-US" sz="7200" b="1" dirty="0">
                <a:solidFill>
                  <a:prstClr val="white"/>
                </a:solidFill>
                <a:latin typeface="Calibri Light" panose="020F0302020204030204"/>
                <a:ea typeface="+mj-ea"/>
                <a:cs typeface="+mj-cs"/>
              </a:rPr>
              <a:t>THANKS FOR ATTENTION!</a:t>
            </a:r>
          </a:p>
          <a:p>
            <a:pPr algn="ctr"/>
            <a:endParaRPr lang="ru-RU" sz="2000" b="1" dirty="0">
              <a:solidFill>
                <a:prstClr val="white"/>
              </a:solidFill>
              <a:latin typeface="Times New Roman" panose="02020603050405020304" pitchFamily="18" charset="0"/>
              <a:ea typeface="+mj-ea"/>
              <a:cs typeface="Times New Roman" panose="02020603050405020304" pitchFamily="18" charset="0"/>
            </a:endParaRPr>
          </a:p>
          <a:p>
            <a:pPr algn="ctr"/>
            <a:r>
              <a:rPr lang="en-US" sz="2000" b="1" dirty="0">
                <a:solidFill>
                  <a:prstClr val="white"/>
                </a:solidFill>
                <a:latin typeface="Times New Roman" panose="02020603050405020304" pitchFamily="18" charset="0"/>
                <a:ea typeface="+mj-ea"/>
                <a:cs typeface="Times New Roman" panose="02020603050405020304" pitchFamily="18" charset="0"/>
              </a:rPr>
              <a:t>Complex architectural structures of the early Neolithic of the North Siberia </a:t>
            </a:r>
            <a:endParaRPr lang="ru-RU" sz="2000" b="1">
              <a:solidFill>
                <a:prstClr val="white"/>
              </a:solidFill>
              <a:latin typeface="Times New Roman" panose="02020603050405020304" pitchFamily="18" charset="0"/>
              <a:ea typeface="+mj-ea"/>
              <a:cs typeface="Times New Roman" panose="02020603050405020304" pitchFamily="18" charset="0"/>
            </a:endParaRPr>
          </a:p>
          <a:p>
            <a:pPr algn="ctr"/>
            <a:r>
              <a:rPr lang="en-US" sz="2000" b="1">
                <a:solidFill>
                  <a:prstClr val="white"/>
                </a:solidFill>
                <a:latin typeface="Times New Roman" panose="02020603050405020304" pitchFamily="18" charset="0"/>
                <a:ea typeface="+mj-ea"/>
                <a:cs typeface="Times New Roman" panose="02020603050405020304" pitchFamily="18" charset="0"/>
              </a:rPr>
              <a:t>(</a:t>
            </a:r>
            <a:r>
              <a:rPr lang="en-US" sz="2000" b="1" dirty="0">
                <a:solidFill>
                  <a:prstClr val="white"/>
                </a:solidFill>
                <a:latin typeface="Times New Roman" panose="02020603050405020304" pitchFamily="18" charset="0"/>
                <a:ea typeface="+mj-ea"/>
                <a:cs typeface="Times New Roman" panose="02020603050405020304" pitchFamily="18" charset="0"/>
              </a:rPr>
              <a:t>based on materials from the ancient settlement </a:t>
            </a:r>
            <a:r>
              <a:rPr lang="en-US" sz="2000" b="1" dirty="0" err="1">
                <a:solidFill>
                  <a:prstClr val="white"/>
                </a:solidFill>
                <a:latin typeface="Times New Roman" panose="02020603050405020304" pitchFamily="18" charset="0"/>
                <a:ea typeface="+mj-ea"/>
                <a:cs typeface="Times New Roman" panose="02020603050405020304" pitchFamily="18" charset="0"/>
              </a:rPr>
              <a:t>Kayukovo</a:t>
            </a:r>
            <a:r>
              <a:rPr lang="en-US" sz="2000" b="1" dirty="0">
                <a:solidFill>
                  <a:prstClr val="white"/>
                </a:solidFill>
                <a:latin typeface="Times New Roman" panose="02020603050405020304" pitchFamily="18" charset="0"/>
                <a:ea typeface="+mj-ea"/>
                <a:cs typeface="Times New Roman" panose="02020603050405020304" pitchFamily="18" charset="0"/>
              </a:rPr>
              <a:t> 2)</a:t>
            </a:r>
            <a:endParaRPr lang="en-US" sz="6000" b="1" dirty="0">
              <a:solidFill>
                <a:prstClr val="white"/>
              </a:solidFill>
              <a:latin typeface="Calibri Light" panose="020F0302020204030204"/>
              <a:ea typeface="+mj-ea"/>
              <a:cs typeface="+mj-cs"/>
            </a:endParaRPr>
          </a:p>
          <a:p>
            <a:pPr lvl="0">
              <a:lnSpc>
                <a:spcPct val="90000"/>
              </a:lnSpc>
              <a:spcBef>
                <a:spcPts val="1000"/>
              </a:spcBef>
            </a:pPr>
            <a:r>
              <a:rPr lang="en-US" altLang="ru-RU" sz="1400" b="1" dirty="0">
                <a:solidFill>
                  <a:srgbClr val="C00000"/>
                </a:solidFill>
                <a:latin typeface="Times New Roman" panose="02020603050405020304" pitchFamily="18" charset="0"/>
                <a:cs typeface="Times New Roman" panose="02020603050405020304" pitchFamily="18" charset="0"/>
              </a:rPr>
              <a:t>                </a:t>
            </a:r>
            <a:endParaRPr lang="ru-RU" dirty="0"/>
          </a:p>
        </p:txBody>
      </p:sp>
      <p:sp>
        <p:nvSpPr>
          <p:cNvPr id="5" name="Прямоугольник 4"/>
          <p:cNvSpPr/>
          <p:nvPr/>
        </p:nvSpPr>
        <p:spPr>
          <a:xfrm>
            <a:off x="214009" y="4879452"/>
            <a:ext cx="1166670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8" name="Прямоугольник 7"/>
          <p:cNvSpPr/>
          <p:nvPr/>
        </p:nvSpPr>
        <p:spPr>
          <a:xfrm>
            <a:off x="6251643" y="159027"/>
            <a:ext cx="5899956" cy="1015663"/>
          </a:xfrm>
          <a:prstGeom prst="rect">
            <a:avLst/>
          </a:prstGeom>
        </p:spPr>
        <p:txBody>
          <a:bodyPr wrap="square">
            <a:spAutoFit/>
          </a:bodyPr>
          <a:lstStyle/>
          <a:p>
            <a:r>
              <a:rPr lang="en-US" sz="2000" b="1" i="1" dirty="0">
                <a:solidFill>
                  <a:srgbClr val="FAE1C6"/>
                </a:solidFill>
                <a:latin typeface="Times New Roman" panose="02020603050405020304" pitchFamily="18" charset="0"/>
                <a:cs typeface="Times New Roman" panose="02020603050405020304" pitchFamily="18" charset="0"/>
              </a:rPr>
              <a:t>Oleg Kardash – e-mail: kov_ugansk@mail.ru</a:t>
            </a:r>
            <a:r>
              <a:rPr lang="ru-RU" sz="2000" b="1" i="1" dirty="0">
                <a:solidFill>
                  <a:srgbClr val="FAE1C6"/>
                </a:solidFill>
                <a:latin typeface="Times New Roman" panose="02020603050405020304" pitchFamily="18" charset="0"/>
                <a:cs typeface="Times New Roman" panose="02020603050405020304" pitchFamily="18" charset="0"/>
              </a:rPr>
              <a:t> </a:t>
            </a:r>
            <a:r>
              <a:rPr lang="en-US" sz="2000" b="1" i="1" dirty="0">
                <a:solidFill>
                  <a:srgbClr val="FAE1C6"/>
                </a:solidFill>
                <a:latin typeface="Times New Roman" panose="02020603050405020304" pitchFamily="18" charset="0"/>
                <a:cs typeface="Times New Roman" panose="02020603050405020304" pitchFamily="18" charset="0"/>
              </a:rPr>
              <a:t>   </a:t>
            </a:r>
            <a:endParaRPr lang="ru-RU" sz="2000" b="1" i="1" dirty="0">
              <a:solidFill>
                <a:srgbClr val="FAE1C6"/>
              </a:solidFill>
              <a:latin typeface="Times New Roman" panose="02020603050405020304" pitchFamily="18" charset="0"/>
              <a:cs typeface="Times New Roman" panose="02020603050405020304" pitchFamily="18" charset="0"/>
            </a:endParaRPr>
          </a:p>
          <a:p>
            <a:r>
              <a:rPr lang="en-US" sz="2000" b="1" i="1" dirty="0">
                <a:solidFill>
                  <a:srgbClr val="FAE1C6"/>
                </a:solidFill>
                <a:latin typeface="Times New Roman" panose="02020603050405020304" pitchFamily="18" charset="0"/>
                <a:cs typeface="Times New Roman" panose="02020603050405020304" pitchFamily="18" charset="0"/>
              </a:rPr>
              <a:t>George Vizgalov</a:t>
            </a:r>
            <a:r>
              <a:rPr lang="ru-RU" sz="2000" b="1" i="1" dirty="0">
                <a:solidFill>
                  <a:srgbClr val="FAE1C6"/>
                </a:solidFill>
                <a:latin typeface="Times New Roman" panose="02020603050405020304" pitchFamily="18" charset="0"/>
                <a:cs typeface="Times New Roman" panose="02020603050405020304" pitchFamily="18" charset="0"/>
              </a:rPr>
              <a:t> – </a:t>
            </a:r>
            <a:r>
              <a:rPr lang="en-US" sz="2000" b="1" i="1" dirty="0">
                <a:solidFill>
                  <a:srgbClr val="FAE1C6"/>
                </a:solidFill>
                <a:latin typeface="Times New Roman" panose="02020603050405020304" pitchFamily="18" charset="0"/>
                <a:cs typeface="Times New Roman" panose="02020603050405020304" pitchFamily="18" charset="0"/>
              </a:rPr>
              <a:t>e-mail: vizgalovgp@mail.ru </a:t>
            </a:r>
            <a:endParaRPr lang="ru-RU" sz="2000" b="1" i="1" dirty="0">
              <a:solidFill>
                <a:srgbClr val="FAE1C6"/>
              </a:solidFill>
              <a:latin typeface="Times New Roman" panose="02020603050405020304" pitchFamily="18" charset="0"/>
              <a:cs typeface="Times New Roman" panose="02020603050405020304" pitchFamily="18" charset="0"/>
            </a:endParaRPr>
          </a:p>
          <a:p>
            <a:r>
              <a:rPr lang="en-US" sz="2000" b="1" i="1" dirty="0">
                <a:solidFill>
                  <a:srgbClr val="FAE1C6"/>
                </a:solidFill>
                <a:latin typeface="Times New Roman" panose="02020603050405020304" pitchFamily="18" charset="0"/>
                <a:cs typeface="Times New Roman" panose="02020603050405020304" pitchFamily="18" charset="0"/>
              </a:rPr>
              <a:t>Henny Piezonka – e-mail:</a:t>
            </a:r>
            <a:r>
              <a:rPr lang="ru-RU" sz="2000" b="1" i="1" dirty="0">
                <a:solidFill>
                  <a:srgbClr val="FAE1C6"/>
                </a:solidFill>
                <a:latin typeface="Times New Roman" panose="02020603050405020304" pitchFamily="18" charset="0"/>
                <a:cs typeface="Times New Roman" panose="02020603050405020304" pitchFamily="18" charset="0"/>
              </a:rPr>
              <a:t> </a:t>
            </a:r>
            <a:r>
              <a:rPr lang="en-US" sz="2000" b="1" i="1" dirty="0">
                <a:solidFill>
                  <a:srgbClr val="FAE1C6"/>
                </a:solidFill>
                <a:latin typeface="Times New Roman" panose="02020603050405020304" pitchFamily="18" charset="0"/>
                <a:cs typeface="Times New Roman" panose="02020603050405020304" pitchFamily="18" charset="0"/>
              </a:rPr>
              <a:t>hpiezonka@ufg.uni-kiel.de</a:t>
            </a:r>
            <a:endParaRPr lang="ru-RU" sz="2000" b="1" i="1" dirty="0">
              <a:solidFill>
                <a:srgbClr val="FAE1C6"/>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147666" y="4983009"/>
            <a:ext cx="11290771" cy="1713124"/>
          </a:xfrm>
          <a:prstGeom prst="rect">
            <a:avLst/>
          </a:prstGeom>
        </p:spPr>
      </p:pic>
      <p:pic>
        <p:nvPicPr>
          <p:cNvPr id="9"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18" y="4944044"/>
            <a:ext cx="5873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86" y="5305272"/>
            <a:ext cx="749651" cy="346383"/>
          </a:xfrm>
          <a:prstGeom prst="rect">
            <a:avLst/>
          </a:prstGeom>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val="0"/>
              </a:ext>
            </a:extLst>
          </a:blip>
          <a:srcRect t="55974"/>
          <a:stretch/>
        </p:blipFill>
        <p:spPr>
          <a:xfrm>
            <a:off x="214009" y="5687394"/>
            <a:ext cx="844237" cy="379351"/>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482" y="5879356"/>
            <a:ext cx="567323" cy="65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033" y="6207175"/>
            <a:ext cx="458213" cy="458816"/>
          </a:xfrm>
          <a:prstGeom prst="rect">
            <a:avLst/>
          </a:prstGeom>
        </p:spPr>
      </p:pic>
    </p:spTree>
    <p:extLst>
      <p:ext uri="{BB962C8B-B14F-4D97-AF65-F5344CB8AC3E}">
        <p14:creationId xmlns:p14="http://schemas.microsoft.com/office/powerpoint/2010/main" val="3221434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5193" y="62475"/>
            <a:ext cx="12034867" cy="6669850"/>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98783" y="199791"/>
            <a:ext cx="11716816" cy="353943"/>
          </a:xfrm>
          <a:prstGeom prst="rect">
            <a:avLst/>
          </a:prstGeom>
        </p:spPr>
        <p:txBody>
          <a:bodyPr wrap="square">
            <a:spAutoFit/>
          </a:bodyPr>
          <a:lstStyle/>
          <a:p>
            <a:pPr lvl="0" algn="ctr"/>
            <a:r>
              <a:rPr lang="ru-RU" sz="1700" b="1" dirty="0">
                <a:solidFill>
                  <a:schemeClr val="accent5">
                    <a:lumMod val="75000"/>
                  </a:schemeClr>
                </a:solidFill>
                <a:latin typeface="Times New Roman" panose="02020603050405020304" pitchFamily="18" charset="0"/>
                <a:ea typeface="Times New Roman" panose="02020603050405020304" pitchFamily="18" charset="0"/>
              </a:rPr>
              <a:t> </a:t>
            </a:r>
            <a:endParaRPr lang="ru-RU" b="1" dirty="0">
              <a:solidFill>
                <a:schemeClr val="accent5">
                  <a:lumMod val="75000"/>
                </a:schemeClr>
              </a:solidFill>
            </a:endParaRPr>
          </a:p>
        </p:txBody>
      </p:sp>
      <p:sp>
        <p:nvSpPr>
          <p:cNvPr id="3" name="Прямоугольник 2"/>
          <p:cNvSpPr/>
          <p:nvPr/>
        </p:nvSpPr>
        <p:spPr>
          <a:xfrm>
            <a:off x="85193" y="218320"/>
            <a:ext cx="11830406" cy="6124754"/>
          </a:xfrm>
          <a:prstGeom prst="rect">
            <a:avLst/>
          </a:prstGeom>
        </p:spPr>
        <p:txBody>
          <a:bodyPr wrap="square">
            <a:spAutoFit/>
          </a:bodyPr>
          <a:lstStyle/>
          <a:p>
            <a:pPr indent="457200" algn="ctr">
              <a:buClr>
                <a:srgbClr val="EEECE1"/>
              </a:buClr>
              <a:buSzPct val="70000"/>
            </a:pPr>
            <a:r>
              <a:rPr lang="en-US" b="1" dirty="0">
                <a:solidFill>
                  <a:srgbClr val="0070C0"/>
                </a:solidFill>
                <a:latin typeface="Times New Roman" panose="02020603050405020304" pitchFamily="18" charset="0"/>
                <a:ea typeface="Times New Roman" panose="02020603050405020304" pitchFamily="18" charset="0"/>
              </a:rPr>
              <a:t>THE KAYUKOVSKY ARCHAEOLOGICAL CULTURE OF THE EARLY NEOLITHIC PERIOD </a:t>
            </a:r>
            <a:endParaRPr lang="ru-RU" dirty="0">
              <a:solidFill>
                <a:srgbClr val="0070C0"/>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On the </a:t>
            </a:r>
            <a:r>
              <a:rPr lang="en-US" dirty="0" err="1">
                <a:solidFill>
                  <a:prstClr val="black"/>
                </a:solidFill>
                <a:latin typeface="Times New Roman" panose="02020603050405020304" pitchFamily="18" charset="0"/>
                <a:ea typeface="Times New Roman" panose="02020603050405020304" pitchFamily="18" charset="0"/>
              </a:rPr>
              <a:t>Yugra</a:t>
            </a:r>
            <a:r>
              <a:rPr lang="en-US" dirty="0">
                <a:solidFill>
                  <a:prstClr val="black"/>
                </a:solidFill>
                <a:latin typeface="Times New Roman" panose="02020603050405020304" pitchFamily="18" charset="0"/>
                <a:ea typeface="Times New Roman" panose="02020603050405020304" pitchFamily="18" charset="0"/>
              </a:rPr>
              <a:t> territory there were supposedly from 100 to 200 settlements within the Early Neolithic period from 7 millennium BC till 6 millennium BC</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4 out of all the sites are conclusively the sites of Kayukovsky culture</a:t>
            </a:r>
            <a:r>
              <a:rPr lang="ru-RU" dirty="0">
                <a:solidFill>
                  <a:prstClr val="black"/>
                </a:solidFill>
                <a:latin typeface="Times New Roman" panose="02020603050405020304" pitchFamily="18" charset="0"/>
                <a:ea typeface="Times New Roman" panose="02020603050405020304" pitchFamily="18" charset="0"/>
              </a:rPr>
              <a:t>. </a:t>
            </a: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Kayukovo 2 is a primary site, Kayukovsky culture was recognized on the basis of this site excavation</a:t>
            </a:r>
            <a:r>
              <a:rPr lang="ru-RU" dirty="0">
                <a:solidFill>
                  <a:prstClr val="black"/>
                </a:solidFill>
                <a:latin typeface="Times New Roman" panose="02020603050405020304" pitchFamily="18" charset="0"/>
                <a:ea typeface="Times New Roman" panose="02020603050405020304" pitchFamily="18" charset="0"/>
              </a:rPr>
              <a:t>. </a:t>
            </a: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culture is characterized with</a:t>
            </a:r>
            <a:r>
              <a:rPr lang="ru-RU" dirty="0">
                <a:solidFill>
                  <a:prstClr val="black"/>
                </a:solidFill>
                <a:latin typeface="Times New Roman" panose="02020603050405020304" pitchFamily="18" charset="0"/>
                <a:ea typeface="Times New Roman" panose="02020603050405020304" pitchFamily="18" charset="0"/>
              </a:rPr>
              <a:t>: </a:t>
            </a:r>
          </a:p>
          <a:p>
            <a:pPr indent="457200" algn="just">
              <a:buClr>
                <a:srgbClr val="EEECE1"/>
              </a:buClr>
              <a:buSzPct val="70000"/>
            </a:pP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settlements consist of 5-6 regularly planned houses</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among the studied sites there are three settlement complexes,</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Kayukovo </a:t>
            </a:r>
            <a:r>
              <a:rPr lang="ru-RU" dirty="0">
                <a:solidFill>
                  <a:prstClr val="black"/>
                </a:solidFill>
                <a:latin typeface="Times New Roman" panose="02020603050405020304" pitchFamily="18" charset="0"/>
                <a:ea typeface="Times New Roman" panose="02020603050405020304" pitchFamily="18" charset="0"/>
              </a:rPr>
              <a:t>2, </a:t>
            </a:r>
            <a:r>
              <a:rPr lang="en-US" dirty="0" err="1">
                <a:solidFill>
                  <a:prstClr val="black"/>
                </a:solidFill>
                <a:latin typeface="Times New Roman" panose="02020603050405020304" pitchFamily="18" charset="0"/>
                <a:ea typeface="Times New Roman" panose="02020603050405020304" pitchFamily="18" charset="0"/>
              </a:rPr>
              <a:t>Kachnisap</a:t>
            </a:r>
            <a:r>
              <a:rPr lang="en-US" dirty="0">
                <a:solidFill>
                  <a:prstClr val="black"/>
                </a:solidFill>
                <a:latin typeface="Times New Roman" panose="02020603050405020304" pitchFamily="18" charset="0"/>
                <a:ea typeface="Times New Roman" panose="02020603050405020304" pitchFamily="18" charset="0"/>
              </a:rPr>
              <a:t> </a:t>
            </a:r>
            <a:r>
              <a:rPr lang="ru-RU" dirty="0">
                <a:solidFill>
                  <a:prstClr val="black"/>
                </a:solidFill>
                <a:latin typeface="Times New Roman" panose="02020603050405020304" pitchFamily="18" charset="0"/>
                <a:ea typeface="Times New Roman" panose="02020603050405020304" pitchFamily="18" charset="0"/>
              </a:rPr>
              <a:t>2 </a:t>
            </a:r>
            <a:r>
              <a:rPr lang="en-US" dirty="0">
                <a:solidFill>
                  <a:prstClr val="black"/>
                </a:solidFill>
                <a:latin typeface="Times New Roman" panose="02020603050405020304" pitchFamily="18" charset="0"/>
                <a:ea typeface="Times New Roman" panose="02020603050405020304" pitchFamily="18" charset="0"/>
              </a:rPr>
              <a:t>and </a:t>
            </a:r>
            <a:r>
              <a:rPr lang="en-US" dirty="0" err="1">
                <a:solidFill>
                  <a:prstClr val="black"/>
                </a:solidFill>
                <a:latin typeface="Times New Roman" panose="02020603050405020304" pitchFamily="18" charset="0"/>
                <a:ea typeface="Times New Roman" panose="02020603050405020304" pitchFamily="18" charset="0"/>
              </a:rPr>
              <a:t>Barsova</a:t>
            </a:r>
            <a:r>
              <a:rPr lang="en-US" dirty="0">
                <a:solidFill>
                  <a:prstClr val="black"/>
                </a:solidFill>
                <a:latin typeface="Times New Roman" panose="02020603050405020304" pitchFamily="18" charset="0"/>
                <a:ea typeface="Times New Roman" panose="02020603050405020304" pitchFamily="18" charset="0"/>
              </a:rPr>
              <a:t> Gora </a:t>
            </a:r>
            <a:r>
              <a:rPr lang="ru-RU" dirty="0">
                <a:solidFill>
                  <a:prstClr val="black"/>
                </a:solidFill>
                <a:latin typeface="Times New Roman" panose="02020603050405020304" pitchFamily="18" charset="0"/>
                <a:ea typeface="Times New Roman" panose="02020603050405020304" pitchFamily="18" charset="0"/>
              </a:rPr>
              <a:t>II/9 </a:t>
            </a:r>
            <a:r>
              <a:rPr lang="en-US" dirty="0">
                <a:solidFill>
                  <a:prstClr val="black"/>
                </a:solidFill>
                <a:latin typeface="Times New Roman" panose="02020603050405020304" pitchFamily="18" charset="0"/>
                <a:ea typeface="Times New Roman" panose="02020603050405020304" pitchFamily="18" charset="0"/>
              </a:rPr>
              <a:t>with circular plan structure</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one </a:t>
            </a:r>
            <a:r>
              <a:rPr lang="en-US" dirty="0" err="1">
                <a:solidFill>
                  <a:prstClr val="black"/>
                </a:solidFill>
                <a:latin typeface="Times New Roman" panose="02020603050405020304" pitchFamily="18" charset="0"/>
                <a:ea typeface="Times New Roman" panose="02020603050405020304" pitchFamily="18" charset="0"/>
              </a:rPr>
              <a:t>settlemet</a:t>
            </a:r>
            <a:r>
              <a:rPr lang="en-US" dirty="0">
                <a:solidFill>
                  <a:prstClr val="black"/>
                </a:solidFill>
                <a:latin typeface="Times New Roman" panose="02020603050405020304" pitchFamily="18" charset="0"/>
                <a:ea typeface="Times New Roman" panose="02020603050405020304" pitchFamily="18" charset="0"/>
              </a:rPr>
              <a:t>,</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Kayukovo</a:t>
            </a:r>
            <a:r>
              <a:rPr lang="ru-RU" dirty="0">
                <a:solidFill>
                  <a:prstClr val="black"/>
                </a:solidFill>
                <a:latin typeface="Times New Roman" panose="02020603050405020304" pitchFamily="18" charset="0"/>
                <a:ea typeface="Times New Roman" panose="02020603050405020304" pitchFamily="18" charset="0"/>
              </a:rPr>
              <a:t> 1</a:t>
            </a:r>
            <a:r>
              <a:rPr lang="en-US" dirty="0">
                <a:solidFill>
                  <a:prstClr val="black"/>
                </a:solidFill>
                <a:latin typeface="Times New Roman" panose="02020603050405020304" pitchFamily="18" charset="0"/>
                <a:ea typeface="Times New Roman" panose="02020603050405020304" pitchFamily="18" charset="0"/>
              </a:rPr>
              <a:t>, with</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linear or street structure (in two rows) plan structure</a:t>
            </a:r>
            <a:r>
              <a:rPr lang="ru-RU" dirty="0">
                <a:solidFill>
                  <a:prstClr val="black"/>
                </a:solidFill>
                <a:latin typeface="Times New Roman" panose="02020603050405020304" pitchFamily="18" charset="0"/>
                <a:ea typeface="Times New Roman" panose="02020603050405020304" pitchFamily="18" charset="0"/>
              </a:rPr>
              <a:t>; </a:t>
            </a:r>
          </a:p>
          <a:p>
            <a:pPr indent="457200" algn="just">
              <a:buClr>
                <a:srgbClr val="EEECE1"/>
              </a:buClr>
              <a:buSzPct val="70000"/>
            </a:pP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Pottery vessels have unusual shape;</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flat bottom;</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various ornamental composition, including</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sign-symbols, completely covering the pottery surface</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including bottom</a:t>
            </a:r>
            <a:r>
              <a:rPr lang="ru-RU" dirty="0">
                <a:solidFill>
                  <a:prstClr val="black"/>
                </a:solidFill>
                <a:latin typeface="Times New Roman" panose="02020603050405020304" pitchFamily="18" charset="0"/>
                <a:ea typeface="Times New Roman" panose="02020603050405020304" pitchFamily="18" charset="0"/>
              </a:rPr>
              <a:t>;</a:t>
            </a:r>
          </a:p>
          <a:p>
            <a:pPr indent="457200" algn="just">
              <a:buClr>
                <a:srgbClr val="EEECE1"/>
              </a:buClr>
              <a:buSzPct val="70000"/>
            </a:pP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Stone grinded implements of peculiar form</a:t>
            </a:r>
            <a:r>
              <a:rPr lang="ru-RU"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adzes with longitudinal channel and knives in the shape of sickle</a:t>
            </a:r>
            <a:r>
              <a:rPr lang="ru-RU" dirty="0">
                <a:solidFill>
                  <a:prstClr val="black"/>
                </a:solidFill>
                <a:latin typeface="Times New Roman" panose="02020603050405020304" pitchFamily="18" charset="0"/>
                <a:ea typeface="Times New Roman" panose="02020603050405020304" pitchFamily="18" charset="0"/>
              </a:rPr>
              <a:t>.</a:t>
            </a: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a:r>
              <a:rPr lang="en-US" sz="1600" b="1" dirty="0">
                <a:solidFill>
                  <a:prstClr val="black"/>
                </a:solidFill>
                <a:latin typeface="Times New Roman" panose="02020603050405020304" pitchFamily="18" charset="0"/>
                <a:cs typeface="Times New Roman" panose="02020603050405020304" pitchFamily="18" charset="0"/>
              </a:rPr>
              <a:t>Fig. </a:t>
            </a:r>
            <a:r>
              <a:rPr lang="ru-RU" sz="1600" b="1" dirty="0">
                <a:solidFill>
                  <a:prstClr val="black"/>
                </a:solidFill>
                <a:latin typeface="Times New Roman" panose="02020603050405020304" pitchFamily="18" charset="0"/>
                <a:cs typeface="Times New Roman" panose="02020603050405020304" pitchFamily="18" charset="0"/>
              </a:rPr>
              <a:t>004</a:t>
            </a:r>
            <a:r>
              <a:rPr lang="en-US" sz="1600" b="1" dirty="0">
                <a:solidFill>
                  <a:prstClr val="black"/>
                </a:solidFill>
                <a:latin typeface="Times New Roman" panose="02020603050405020304" pitchFamily="18" charset="0"/>
                <a:cs typeface="Times New Roman" panose="02020603050405020304" pitchFamily="18" charset="0"/>
              </a:rPr>
              <a:t>. Kayukovsky archaeological culture</a:t>
            </a:r>
            <a:r>
              <a:rPr lang="ru-RU"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end of VII -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middle of VI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millennia BC</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 Fortified</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settlement</a:t>
            </a:r>
            <a:r>
              <a:rPr lang="ru-RU" sz="1600" dirty="0">
                <a:solidFill>
                  <a:prstClr val="black"/>
                </a:solidFill>
                <a:latin typeface="Times New Roman" panose="02020603050405020304" pitchFamily="18" charset="0"/>
                <a:cs typeface="Times New Roman" panose="02020603050405020304" pitchFamily="18" charset="0"/>
              </a:rPr>
              <a:t> </a:t>
            </a:r>
            <a:r>
              <a:rPr lang="en-US" sz="1600" b="1" dirty="0" err="1">
                <a:solidFill>
                  <a:prstClr val="black"/>
                </a:solidFill>
                <a:latin typeface="Times New Roman" panose="02020603050405020304" pitchFamily="18" charset="0"/>
                <a:cs typeface="Times New Roman" panose="02020603050405020304" pitchFamily="18" charset="0"/>
              </a:rPr>
              <a:t>Barsova</a:t>
            </a:r>
            <a:r>
              <a:rPr lang="ru-RU" sz="1600" b="1" dirty="0">
                <a:solidFill>
                  <a:prstClr val="black"/>
                </a:solidFill>
                <a:latin typeface="Times New Roman" panose="02020603050405020304" pitchFamily="18" charset="0"/>
                <a:cs typeface="Times New Roman" panose="02020603050405020304" pitchFamily="18" charset="0"/>
              </a:rPr>
              <a:t> </a:t>
            </a:r>
            <a:r>
              <a:rPr lang="en-US" sz="1600" b="1" dirty="0" err="1">
                <a:solidFill>
                  <a:prstClr val="black"/>
                </a:solidFill>
                <a:latin typeface="Times New Roman" panose="02020603050405020304" pitchFamily="18" charset="0"/>
                <a:cs typeface="Times New Roman" panose="02020603050405020304" pitchFamily="18" charset="0"/>
              </a:rPr>
              <a:t>gora</a:t>
            </a:r>
            <a:r>
              <a:rPr lang="en-US" sz="1600" b="1" dirty="0">
                <a:solidFill>
                  <a:prstClr val="black"/>
                </a:solidFill>
                <a:latin typeface="Times New Roman" panose="02020603050405020304" pitchFamily="18" charset="0"/>
                <a:cs typeface="Times New Roman" panose="02020603050405020304" pitchFamily="18" charset="0"/>
              </a:rPr>
              <a:t> II / 9</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materials of excavations by </a:t>
            </a:r>
            <a:r>
              <a:rPr lang="en-US" sz="1600" dirty="0" err="1">
                <a:solidFill>
                  <a:prstClr val="black"/>
                </a:solidFill>
                <a:latin typeface="Times New Roman" panose="02020603050405020304" pitchFamily="18" charset="0"/>
                <a:cs typeface="Times New Roman" panose="02020603050405020304" pitchFamily="18" charset="0"/>
              </a:rPr>
              <a:t>Chemyakin</a:t>
            </a:r>
            <a:r>
              <a:rPr lang="en-US" sz="1600" dirty="0">
                <a:solidFill>
                  <a:prstClr val="black"/>
                </a:solidFill>
                <a:latin typeface="Times New Roman" panose="02020603050405020304" pitchFamily="18" charset="0"/>
                <a:cs typeface="Times New Roman" panose="02020603050405020304" pitchFamily="18" charset="0"/>
              </a:rPr>
              <a:t> Y.P.</a:t>
            </a:r>
            <a:r>
              <a:rPr lang="ru-RU" sz="1600" dirty="0">
                <a:solidFill>
                  <a:prstClr val="black"/>
                </a:solidFill>
                <a:latin typeface="Times New Roman" panose="02020603050405020304" pitchFamily="18" charset="0"/>
                <a:cs typeface="Times New Roman" panose="02020603050405020304" pitchFamily="18" charset="0"/>
              </a:rPr>
              <a:t> 1988-89. </a:t>
            </a:r>
            <a:r>
              <a:rPr lang="en-US" sz="1600" dirty="0">
                <a:solidFill>
                  <a:prstClr val="black"/>
                </a:solidFill>
                <a:latin typeface="Times New Roman" panose="02020603050405020304" pitchFamily="18" charset="0"/>
                <a:cs typeface="Times New Roman" panose="02020603050405020304" pitchFamily="18" charset="0"/>
              </a:rPr>
              <a:t> Initially was dated the late Bronze Age, the end of </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II millennium BC</a:t>
            </a:r>
            <a:r>
              <a:rPr lang="ru-RU" sz="1600" dirty="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11" y="3394364"/>
            <a:ext cx="3198225" cy="238907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184" y="3391395"/>
            <a:ext cx="5005403" cy="241859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590" y="3696195"/>
            <a:ext cx="1439766" cy="1692760"/>
          </a:xfrm>
          <a:prstGeom prst="rect">
            <a:avLst/>
          </a:prstGeom>
        </p:spPr>
      </p:pic>
    </p:spTree>
    <p:extLst>
      <p:ext uri="{BB962C8B-B14F-4D97-AF65-F5344CB8AC3E}">
        <p14:creationId xmlns:p14="http://schemas.microsoft.com/office/powerpoint/2010/main" val="62574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2245" y="66906"/>
            <a:ext cx="12003932" cy="6724187"/>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36795" y="608729"/>
            <a:ext cx="11485984" cy="417422"/>
          </a:xfrm>
          <a:prstGeom prst="rect">
            <a:avLst/>
          </a:prstGeom>
        </p:spPr>
        <p:txBody>
          <a:bodyPr wrap="square">
            <a:spAutoFit/>
          </a:bodyPr>
          <a:lstStyle/>
          <a:p>
            <a:pPr indent="450215" algn="just">
              <a:lnSpc>
                <a:spcPct val="150000"/>
              </a:lnSpc>
              <a:spcAft>
                <a:spcPts val="0"/>
              </a:spcAft>
            </a:pPr>
            <a:endParaRPr lang="ru-RU" sz="1600" kern="1400" dirty="0">
              <a:effectLst/>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8837"/>
          <a:stretch/>
        </p:blipFill>
        <p:spPr>
          <a:xfrm>
            <a:off x="336795" y="140203"/>
            <a:ext cx="11278074" cy="6077415"/>
          </a:xfrm>
          <a:prstGeom prst="rect">
            <a:avLst/>
          </a:prstGeom>
        </p:spPr>
      </p:pic>
      <p:sp>
        <p:nvSpPr>
          <p:cNvPr id="5" name="Кольцо 4"/>
          <p:cNvSpPr/>
          <p:nvPr/>
        </p:nvSpPr>
        <p:spPr>
          <a:xfrm>
            <a:off x="4767146" y="1070518"/>
            <a:ext cx="892098" cy="903248"/>
          </a:xfrm>
          <a:prstGeom prst="donut">
            <a:avLst>
              <a:gd name="adj" fmla="val 23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7" name="Прямоугольник 6"/>
          <p:cNvSpPr/>
          <p:nvPr/>
        </p:nvSpPr>
        <p:spPr>
          <a:xfrm>
            <a:off x="4215162" y="608729"/>
            <a:ext cx="4873082" cy="1754326"/>
          </a:xfrm>
          <a:prstGeom prst="rect">
            <a:avLst/>
          </a:prstGeom>
        </p:spPr>
        <p:txBody>
          <a:bodyPr wrap="square">
            <a:spAutoFit/>
          </a:bodyPr>
          <a:lstStyle/>
          <a:p>
            <a:r>
              <a:rPr lang="ru-RU" dirty="0"/>
              <a:t> </a:t>
            </a:r>
            <a:r>
              <a:rPr lang="en-US" dirty="0">
                <a:solidFill>
                  <a:schemeClr val="accent2"/>
                </a:solidFill>
                <a:latin typeface="Times New Roman" panose="02020603050405020304" pitchFamily="18" charset="0"/>
                <a:cs typeface="Times New Roman" panose="02020603050405020304" pitchFamily="18" charset="0"/>
              </a:rPr>
              <a:t>the are of  the </a:t>
            </a:r>
            <a:r>
              <a:rPr lang="en-US" dirty="0" err="1">
                <a:solidFill>
                  <a:schemeClr val="accent2"/>
                </a:solidFill>
                <a:latin typeface="Times New Roman" panose="02020603050405020304" pitchFamily="18" charset="0"/>
                <a:cs typeface="Times New Roman" panose="02020603050405020304" pitchFamily="18" charset="0"/>
              </a:rPr>
              <a:t>Bolshoye</a:t>
            </a:r>
            <a:r>
              <a:rPr lang="en-US" dirty="0">
                <a:solidFill>
                  <a:schemeClr val="accent2"/>
                </a:solidFill>
                <a:latin typeface="Times New Roman" panose="02020603050405020304" pitchFamily="18" charset="0"/>
                <a:cs typeface="Times New Roman" panose="02020603050405020304" pitchFamily="18" charset="0"/>
              </a:rPr>
              <a:t> Kayukovo lake</a:t>
            </a:r>
            <a:r>
              <a:rPr lang="ru-RU" dirty="0">
                <a:solidFill>
                  <a:schemeClr val="accent2"/>
                </a:solidFill>
                <a:latin typeface="Times New Roman" panose="02020603050405020304" pitchFamily="18" charset="0"/>
                <a:cs typeface="Times New Roman" panose="02020603050405020304" pitchFamily="18" charset="0"/>
              </a:rPr>
              <a:t> (</a:t>
            </a:r>
            <a:r>
              <a:rPr lang="en-US" dirty="0" err="1">
                <a:solidFill>
                  <a:schemeClr val="accent2"/>
                </a:solidFill>
                <a:latin typeface="Times New Roman" panose="02020603050405020304" pitchFamily="18" charset="0"/>
                <a:cs typeface="Times New Roman" panose="02020603050405020304" pitchFamily="18" charset="0"/>
              </a:rPr>
              <a:t>Punsy</a:t>
            </a:r>
            <a:r>
              <a:rPr lang="ru-RU" dirty="0">
                <a:solidFill>
                  <a:schemeClr val="accent2"/>
                </a:solidFill>
                <a:latin typeface="Times New Roman" panose="02020603050405020304" pitchFamily="18" charset="0"/>
                <a:cs typeface="Times New Roman" panose="02020603050405020304" pitchFamily="18" charset="0"/>
              </a:rPr>
              <a:t>)</a:t>
            </a:r>
          </a:p>
          <a:p>
            <a:endParaRPr lang="ru-RU" dirty="0">
              <a:solidFill>
                <a:schemeClr val="bg1"/>
              </a:solidFill>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r>
              <a:rPr lang="en-US" dirty="0">
                <a:solidFill>
                  <a:srgbClr val="FFC000"/>
                </a:solidFill>
                <a:latin typeface="Times New Roman" panose="02020603050405020304" pitchFamily="18" charset="0"/>
                <a:cs typeface="Times New Roman" panose="02020603050405020304" pitchFamily="18" charset="0"/>
              </a:rPr>
              <a:t>Fortified settlement Kayukovo 2</a:t>
            </a:r>
            <a:endParaRPr lang="ru-RU" dirty="0">
              <a:solidFill>
                <a:srgbClr val="FFC000"/>
              </a:solidFill>
              <a:latin typeface="Times New Roman" panose="02020603050405020304" pitchFamily="18" charset="0"/>
              <a:cs typeface="Times New Roman" panose="02020603050405020304" pitchFamily="18" charset="0"/>
            </a:endParaRPr>
          </a:p>
        </p:txBody>
      </p:sp>
      <p:sp>
        <p:nvSpPr>
          <p:cNvPr id="8" name="Кольцо 7"/>
          <p:cNvSpPr/>
          <p:nvPr/>
        </p:nvSpPr>
        <p:spPr>
          <a:xfrm>
            <a:off x="5034776" y="1678259"/>
            <a:ext cx="156117" cy="144965"/>
          </a:xfrm>
          <a:prstGeom prst="don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solidFill>
                <a:schemeClr val="tx1"/>
              </a:solidFill>
            </a:endParaRPr>
          </a:p>
        </p:txBody>
      </p:sp>
      <p:sp>
        <p:nvSpPr>
          <p:cNvPr id="4" name="Прямоугольник 3"/>
          <p:cNvSpPr/>
          <p:nvPr/>
        </p:nvSpPr>
        <p:spPr>
          <a:xfrm>
            <a:off x="72245" y="6217618"/>
            <a:ext cx="12003931" cy="584775"/>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Fig. 005. </a:t>
            </a:r>
            <a:r>
              <a:rPr lang="ru-RU" sz="1600" b="1" dirty="0" err="1">
                <a:latin typeface="Times New Roman" panose="02020603050405020304" pitchFamily="18" charset="0"/>
                <a:cs typeface="Times New Roman" panose="02020603050405020304" pitchFamily="18" charset="0"/>
              </a:rPr>
              <a:t>Fortified</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settlement</a:t>
            </a:r>
            <a:r>
              <a:rPr lang="ru-RU" sz="1600" b="1" dirty="0">
                <a:latin typeface="Times New Roman" panose="02020603050405020304" pitchFamily="18" charset="0"/>
                <a:cs typeface="Times New Roman" panose="02020603050405020304" pitchFamily="18" charset="0"/>
              </a:rPr>
              <a:t> Kayukovo 2.</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Te first third of the </a:t>
            </a:r>
            <a:r>
              <a:rPr lang="ru-RU" sz="1600" dirty="0">
                <a:latin typeface="Times New Roman" panose="02020603050405020304" pitchFamily="18" charset="0"/>
                <a:cs typeface="Times New Roman" panose="02020603050405020304" pitchFamily="18" charset="0"/>
              </a:rPr>
              <a:t>VI  </a:t>
            </a:r>
            <a:r>
              <a:rPr lang="en-US" sz="1600" dirty="0">
                <a:latin typeface="Times New Roman" panose="02020603050405020304" pitchFamily="18" charset="0"/>
                <a:cs typeface="Times New Roman" panose="02020603050405020304" pitchFamily="18" charset="0"/>
              </a:rPr>
              <a:t>millennium BC</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area of the watershed of the </a:t>
            </a:r>
            <a:r>
              <a:rPr lang="en-US" sz="1600" dirty="0" err="1">
                <a:latin typeface="Times New Roman" panose="02020603050405020304" pitchFamily="18" charset="0"/>
                <a:cs typeface="Times New Roman" panose="02020603050405020304" pitchFamily="18" charset="0"/>
              </a:rPr>
              <a:t>Bolshoy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Salym</a:t>
            </a:r>
            <a:r>
              <a:rPr lang="en-US" sz="1600" dirty="0">
                <a:latin typeface="Times New Roman" panose="02020603050405020304" pitchFamily="18" charset="0"/>
                <a:cs typeface="Times New Roman" panose="02020603050405020304" pitchFamily="18" charset="0"/>
              </a:rPr>
              <a:t> river and the </a:t>
            </a:r>
            <a:r>
              <a:rPr lang="en-US" sz="1600" dirty="0" err="1">
                <a:latin typeface="Times New Roman" panose="02020603050405020304" pitchFamily="18" charset="0"/>
                <a:cs typeface="Times New Roman" panose="02020603050405020304" pitchFamily="18" charset="0"/>
              </a:rPr>
              <a:t>Bolshoy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Yugan</a:t>
            </a:r>
            <a:r>
              <a:rPr lang="en-US" sz="1600" dirty="0">
                <a:latin typeface="Times New Roman" panose="02020603050405020304" pitchFamily="18" charset="0"/>
                <a:cs typeface="Times New Roman" panose="02020603050405020304" pitchFamily="18" charset="0"/>
              </a:rPr>
              <a:t> river</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a:t>
            </a:r>
            <a:r>
              <a:rPr lang="en-US" sz="1600" dirty="0" err="1">
                <a:latin typeface="Times New Roman" panose="02020603050405020304" pitchFamily="18" charset="0"/>
                <a:cs typeface="Times New Roman" panose="02020603050405020304" pitchFamily="18" charset="0"/>
              </a:rPr>
              <a:t>planimetric</a:t>
            </a:r>
            <a:r>
              <a:rPr lang="en-US" sz="1600" dirty="0">
                <a:latin typeface="Times New Roman" panose="02020603050405020304" pitchFamily="18" charset="0"/>
                <a:cs typeface="Times New Roman" panose="02020603050405020304" pitchFamily="18" charset="0"/>
              </a:rPr>
              <a:t> map of the archaeological site near the </a:t>
            </a:r>
            <a:r>
              <a:rPr lang="en-US" sz="1600" dirty="0" err="1">
                <a:latin typeface="Times New Roman" panose="02020603050405020304" pitchFamily="18" charset="0"/>
                <a:cs typeface="Times New Roman" panose="02020603050405020304" pitchFamily="18" charset="0"/>
              </a:rPr>
              <a:t>Bolshoye</a:t>
            </a:r>
            <a:r>
              <a:rPr lang="en-US" sz="1600" dirty="0">
                <a:latin typeface="Times New Roman" panose="02020603050405020304" pitchFamily="18" charset="0"/>
                <a:cs typeface="Times New Roman" panose="02020603050405020304" pitchFamily="18" charset="0"/>
              </a:rPr>
              <a:t> Kayukovo lake (</a:t>
            </a:r>
            <a:r>
              <a:rPr lang="en-US" sz="1600" dirty="0" err="1">
                <a:latin typeface="Times New Roman" panose="02020603050405020304" pitchFamily="18" charset="0"/>
                <a:cs typeface="Times New Roman" panose="02020603050405020304" pitchFamily="18" charset="0"/>
              </a:rPr>
              <a:t>Punsy</a:t>
            </a:r>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a:t>
            </a:r>
          </a:p>
        </p:txBody>
      </p:sp>
      <p:sp>
        <p:nvSpPr>
          <p:cNvPr id="10" name="Прямоугольник 9"/>
          <p:cNvSpPr/>
          <p:nvPr/>
        </p:nvSpPr>
        <p:spPr>
          <a:xfrm rot="3114570">
            <a:off x="875710" y="3897526"/>
            <a:ext cx="2821286" cy="338554"/>
          </a:xfrm>
          <a:prstGeom prst="rect">
            <a:avLst/>
          </a:prstGeom>
        </p:spPr>
        <p:txBody>
          <a:bodyPr wrap="square">
            <a:spAutoFit/>
          </a:bodyPr>
          <a:lstStyle/>
          <a:p>
            <a:pPr lvl="0" algn="just"/>
            <a:r>
              <a:rPr lang="en-US" sz="1600" dirty="0">
                <a:solidFill>
                  <a:srgbClr val="00B0F0"/>
                </a:solidFill>
                <a:latin typeface="Times New Roman" panose="02020603050405020304" pitchFamily="18" charset="0"/>
                <a:cs typeface="Times New Roman" panose="02020603050405020304" pitchFamily="18" charset="0"/>
              </a:rPr>
              <a:t>The </a:t>
            </a:r>
            <a:r>
              <a:rPr lang="en-US" sz="1600" dirty="0" err="1">
                <a:solidFill>
                  <a:srgbClr val="00B0F0"/>
                </a:solidFill>
                <a:latin typeface="Times New Roman" panose="02020603050405020304" pitchFamily="18" charset="0"/>
                <a:cs typeface="Times New Roman" panose="02020603050405020304" pitchFamily="18" charset="0"/>
              </a:rPr>
              <a:t>Bolshoy</a:t>
            </a:r>
            <a:r>
              <a:rPr lang="en-US" sz="1600" dirty="0">
                <a:solidFill>
                  <a:srgbClr val="00B0F0"/>
                </a:solidFill>
                <a:latin typeface="Times New Roman" panose="02020603050405020304" pitchFamily="18" charset="0"/>
                <a:cs typeface="Times New Roman" panose="02020603050405020304" pitchFamily="18" charset="0"/>
              </a:rPr>
              <a:t> </a:t>
            </a:r>
            <a:r>
              <a:rPr lang="en-US" sz="1600" dirty="0" err="1">
                <a:solidFill>
                  <a:srgbClr val="00B0F0"/>
                </a:solidFill>
                <a:latin typeface="Times New Roman" panose="02020603050405020304" pitchFamily="18" charset="0"/>
                <a:cs typeface="Times New Roman" panose="02020603050405020304" pitchFamily="18" charset="0"/>
              </a:rPr>
              <a:t>Salym</a:t>
            </a:r>
            <a:r>
              <a:rPr lang="en-US" sz="1600" dirty="0">
                <a:solidFill>
                  <a:srgbClr val="00B0F0"/>
                </a:solidFill>
                <a:latin typeface="Times New Roman" panose="02020603050405020304" pitchFamily="18" charset="0"/>
                <a:cs typeface="Times New Roman" panose="02020603050405020304" pitchFamily="18" charset="0"/>
              </a:rPr>
              <a:t> river</a:t>
            </a:r>
            <a:endParaRPr lang="ru-RU" sz="1600" dirty="0">
              <a:solidFill>
                <a:srgbClr val="00B0F0"/>
              </a:solidFill>
            </a:endParaRPr>
          </a:p>
        </p:txBody>
      </p:sp>
      <p:sp>
        <p:nvSpPr>
          <p:cNvPr id="11" name="Прямоугольник 10"/>
          <p:cNvSpPr/>
          <p:nvPr/>
        </p:nvSpPr>
        <p:spPr>
          <a:xfrm rot="16971201">
            <a:off x="8636160" y="3155533"/>
            <a:ext cx="2276161" cy="338554"/>
          </a:xfrm>
          <a:prstGeom prst="rect">
            <a:avLst/>
          </a:prstGeom>
        </p:spPr>
        <p:txBody>
          <a:bodyPr wrap="square">
            <a:spAutoFit/>
          </a:bodyPr>
          <a:lstStyle/>
          <a:p>
            <a:pPr lvl="0" algn="just"/>
            <a:r>
              <a:rPr lang="en-US" sz="1600" dirty="0">
                <a:solidFill>
                  <a:srgbClr val="00B0F0"/>
                </a:solidFill>
                <a:latin typeface="Times New Roman" panose="02020603050405020304" pitchFamily="18" charset="0"/>
                <a:cs typeface="Times New Roman" panose="02020603050405020304" pitchFamily="18" charset="0"/>
              </a:rPr>
              <a:t>The </a:t>
            </a:r>
            <a:r>
              <a:rPr lang="en-US" sz="1600" dirty="0" err="1">
                <a:solidFill>
                  <a:srgbClr val="00B0F0"/>
                </a:solidFill>
                <a:latin typeface="Times New Roman" panose="02020603050405020304" pitchFamily="18" charset="0"/>
                <a:cs typeface="Times New Roman" panose="02020603050405020304" pitchFamily="18" charset="0"/>
              </a:rPr>
              <a:t>Bolshoy</a:t>
            </a:r>
            <a:r>
              <a:rPr lang="en-US" sz="1600" dirty="0">
                <a:solidFill>
                  <a:srgbClr val="00B0F0"/>
                </a:solidFill>
                <a:latin typeface="Times New Roman" panose="02020603050405020304" pitchFamily="18" charset="0"/>
                <a:cs typeface="Times New Roman" panose="02020603050405020304" pitchFamily="18" charset="0"/>
              </a:rPr>
              <a:t> </a:t>
            </a:r>
            <a:r>
              <a:rPr lang="en-US" sz="1600" dirty="0" err="1">
                <a:solidFill>
                  <a:srgbClr val="00B0F0"/>
                </a:solidFill>
                <a:latin typeface="Times New Roman" panose="02020603050405020304" pitchFamily="18" charset="0"/>
                <a:cs typeface="Times New Roman" panose="02020603050405020304" pitchFamily="18" charset="0"/>
              </a:rPr>
              <a:t>Yugan</a:t>
            </a:r>
            <a:r>
              <a:rPr lang="en-US" sz="1600" dirty="0">
                <a:solidFill>
                  <a:srgbClr val="00B0F0"/>
                </a:solidFill>
                <a:latin typeface="Times New Roman" panose="02020603050405020304" pitchFamily="18" charset="0"/>
                <a:cs typeface="Times New Roman" panose="02020603050405020304" pitchFamily="18" charset="0"/>
              </a:rPr>
              <a:t> river</a:t>
            </a:r>
            <a:endParaRPr lang="ru-RU" sz="1600" dirty="0">
              <a:solidFill>
                <a:srgbClr val="00B0F0"/>
              </a:solidFill>
            </a:endParaRPr>
          </a:p>
        </p:txBody>
      </p:sp>
    </p:spTree>
    <p:extLst>
      <p:ext uri="{BB962C8B-B14F-4D97-AF65-F5344CB8AC3E}">
        <p14:creationId xmlns:p14="http://schemas.microsoft.com/office/powerpoint/2010/main" val="277785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33055" b="-99"/>
          <a:stretch/>
        </p:blipFill>
        <p:spPr>
          <a:xfrm>
            <a:off x="232578" y="142875"/>
            <a:ext cx="11711772" cy="5238750"/>
          </a:xfrm>
          <a:prstGeom prst="rect">
            <a:avLst/>
          </a:prstGeom>
        </p:spPr>
      </p:pic>
      <p:sp>
        <p:nvSpPr>
          <p:cNvPr id="4" name="Прямоугольник 3"/>
          <p:cNvSpPr/>
          <p:nvPr/>
        </p:nvSpPr>
        <p:spPr>
          <a:xfrm>
            <a:off x="5972175" y="4064924"/>
            <a:ext cx="6056341" cy="2688302"/>
          </a:xfrm>
          <a:prstGeom prst="rect">
            <a:avLst/>
          </a:prstGeom>
          <a:solidFill>
            <a:srgbClr val="FFE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AE1C6"/>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0705" b="24363"/>
          <a:stretch/>
        </p:blipFill>
        <p:spPr>
          <a:xfrm>
            <a:off x="6073396" y="4122530"/>
            <a:ext cx="5853897" cy="2535965"/>
          </a:xfrm>
          <a:prstGeom prst="rect">
            <a:avLst/>
          </a:prstGeom>
        </p:spPr>
      </p:pic>
      <p:sp>
        <p:nvSpPr>
          <p:cNvPr id="5" name="Прямоугольник 4"/>
          <p:cNvSpPr/>
          <p:nvPr/>
        </p:nvSpPr>
        <p:spPr>
          <a:xfrm>
            <a:off x="172655" y="5587961"/>
            <a:ext cx="5799520" cy="1323439"/>
          </a:xfrm>
          <a:prstGeom prst="rect">
            <a:avLst/>
          </a:prstGeom>
        </p:spPr>
        <p:txBody>
          <a:bodyPr wrap="square">
            <a:spAutoFit/>
          </a:bodyPr>
          <a:lstStyle/>
          <a:p>
            <a:pPr lvl="0"/>
            <a:r>
              <a:rPr lang="ru-RU" sz="1600" b="1" dirty="0">
                <a:solidFill>
                  <a:prstClr val="black"/>
                </a:solidFill>
                <a:latin typeface="Times New Roman" panose="02020603050405020304" pitchFamily="18" charset="0"/>
                <a:ea typeface="Times New Roman" panose="02020603050405020304" pitchFamily="18" charset="0"/>
              </a:rPr>
              <a:t>Fig. 00</a:t>
            </a:r>
            <a:r>
              <a:rPr lang="en-US" sz="1600" b="1" dirty="0">
                <a:solidFill>
                  <a:prstClr val="black"/>
                </a:solidFill>
                <a:latin typeface="Times New Roman" panose="02020603050405020304" pitchFamily="18" charset="0"/>
                <a:ea typeface="Times New Roman" panose="02020603050405020304" pitchFamily="18" charset="0"/>
              </a:rPr>
              <a:t>6</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Fortified</a:t>
            </a:r>
            <a:r>
              <a:rPr lang="ru-RU" sz="1600" b="1" dirty="0">
                <a:solidFill>
                  <a:prstClr val="black"/>
                </a:solidFill>
                <a:latin typeface="Times New Roman" panose="02020603050405020304" pitchFamily="18" charset="0"/>
                <a:ea typeface="Times New Roman" panose="02020603050405020304" pitchFamily="18" charset="0"/>
              </a:rPr>
              <a:t> </a:t>
            </a:r>
            <a:r>
              <a:rPr lang="ru-RU" sz="1600" b="1" dirty="0" err="1">
                <a:solidFill>
                  <a:prstClr val="black"/>
                </a:solidFill>
                <a:latin typeface="Times New Roman" panose="02020603050405020304" pitchFamily="18" charset="0"/>
                <a:ea typeface="Times New Roman" panose="02020603050405020304" pitchFamily="18" charset="0"/>
              </a:rPr>
              <a:t>settlement</a:t>
            </a:r>
            <a:r>
              <a:rPr lang="ru-RU" sz="1600" b="1" dirty="0">
                <a:solidFill>
                  <a:prstClr val="black"/>
                </a:solidFill>
                <a:latin typeface="Times New Roman" panose="02020603050405020304" pitchFamily="18" charset="0"/>
                <a:ea typeface="Times New Roman" panose="02020603050405020304" pitchFamily="18" charset="0"/>
              </a:rPr>
              <a:t> Kayukovo 2. </a:t>
            </a:r>
            <a:r>
              <a:rPr lang="en-US" sz="1600" dirty="0">
                <a:solidFill>
                  <a:prstClr val="black"/>
                </a:solidFill>
                <a:latin typeface="Times New Roman" panose="02020603050405020304" pitchFamily="18" charset="0"/>
                <a:ea typeface="Times New Roman" panose="02020603050405020304" pitchFamily="18" charset="0"/>
              </a:rPr>
              <a:t>The first third of the </a:t>
            </a:r>
            <a:r>
              <a:rPr lang="ru-RU" sz="1600" dirty="0">
                <a:solidFill>
                  <a:prstClr val="black"/>
                </a:solidFill>
                <a:latin typeface="Times New Roman" panose="02020603050405020304" pitchFamily="18" charset="0"/>
                <a:ea typeface="Times New Roman" panose="02020603050405020304" pitchFamily="18" charset="0"/>
              </a:rPr>
              <a:t> VI  </a:t>
            </a:r>
            <a:r>
              <a:rPr lang="en-US" sz="1600" dirty="0">
                <a:solidFill>
                  <a:prstClr val="black"/>
                </a:solidFill>
                <a:latin typeface="Times New Roman" panose="02020603050405020304" pitchFamily="18" charset="0"/>
                <a:ea typeface="Times New Roman" panose="02020603050405020304" pitchFamily="18" charset="0"/>
              </a:rPr>
              <a:t>mil. BC</a:t>
            </a:r>
            <a:r>
              <a:rPr lang="ru-RU" sz="1600" dirty="0">
                <a:solidFill>
                  <a:prstClr val="black"/>
                </a:solidFill>
                <a:latin typeface="Times New Roman" panose="02020603050405020304" pitchFamily="18" charset="0"/>
                <a:ea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А – </a:t>
            </a:r>
            <a:r>
              <a:rPr lang="en-US" sz="1600" dirty="0">
                <a:solidFill>
                  <a:prstClr val="black"/>
                </a:solidFill>
                <a:latin typeface="Times New Roman" panose="02020603050405020304" pitchFamily="18" charset="0"/>
                <a:ea typeface="Times New Roman" panose="02020603050405020304" pitchFamily="18" charset="0"/>
              </a:rPr>
              <a:t>the archaeological site Kayukovo</a:t>
            </a:r>
            <a:r>
              <a:rPr lang="ru-RU" sz="1600" dirty="0">
                <a:solidFill>
                  <a:prstClr val="black"/>
                </a:solidFill>
                <a:latin typeface="Times New Roman" panose="02020603050405020304" pitchFamily="18" charset="0"/>
                <a:ea typeface="Times New Roman" panose="02020603050405020304" pitchFamily="18" charset="0"/>
              </a:rPr>
              <a:t> 1 </a:t>
            </a:r>
            <a:r>
              <a:rPr lang="en-US" sz="1600" dirty="0">
                <a:solidFill>
                  <a:prstClr val="black"/>
                </a:solidFill>
                <a:latin typeface="Times New Roman" panose="02020603050405020304" pitchFamily="18" charset="0"/>
                <a:ea typeface="Times New Roman" panose="02020603050405020304" pitchFamily="18" charset="0"/>
              </a:rPr>
              <a:t>and</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Kayukovo</a:t>
            </a:r>
            <a:r>
              <a:rPr lang="ru-RU" sz="1600" dirty="0">
                <a:solidFill>
                  <a:prstClr val="black"/>
                </a:solidFill>
                <a:latin typeface="Times New Roman" panose="02020603050405020304" pitchFamily="18" charset="0"/>
                <a:ea typeface="Times New Roman" panose="02020603050405020304" pitchFamily="18" charset="0"/>
              </a:rPr>
              <a:t> 2</a:t>
            </a:r>
            <a:r>
              <a:rPr lang="en-US" sz="1600" dirty="0">
                <a:solidFill>
                  <a:prstClr val="black"/>
                </a:solidFill>
                <a:latin typeface="Times New Roman" panose="02020603050405020304" pitchFamily="18" charset="0"/>
                <a:ea typeface="Times New Roman" panose="02020603050405020304" pitchFamily="18" charset="0"/>
              </a:rPr>
              <a:t>, general view</a:t>
            </a:r>
            <a:r>
              <a:rPr lang="ru-RU" sz="1600" dirty="0">
                <a:solidFill>
                  <a:prstClr val="black"/>
                </a:solidFill>
                <a:latin typeface="Times New Roman" panose="02020603050405020304" pitchFamily="18" charset="0"/>
                <a:ea typeface="Times New Roman" panose="02020603050405020304" pitchFamily="18" charset="0"/>
              </a:rPr>
              <a:t>. Б – </a:t>
            </a:r>
            <a:r>
              <a:rPr lang="en-US" sz="1600" dirty="0" err="1">
                <a:solidFill>
                  <a:prstClr val="black"/>
                </a:solidFill>
                <a:latin typeface="Times New Roman" panose="02020603050405020304" pitchFamily="18" charset="0"/>
                <a:ea typeface="Times New Roman" panose="02020603050405020304" pitchFamily="18" charset="0"/>
              </a:rPr>
              <a:t>Punsy</a:t>
            </a:r>
            <a:r>
              <a:rPr lang="en-US" sz="1600" dirty="0">
                <a:solidFill>
                  <a:prstClr val="black"/>
                </a:solidFill>
                <a:latin typeface="Times New Roman" panose="02020603050405020304" pitchFamily="18" charset="0"/>
                <a:ea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rPr>
              <a:t>yurtas</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near the </a:t>
            </a:r>
            <a:r>
              <a:rPr lang="en-US" sz="1600" dirty="0" err="1">
                <a:solidFill>
                  <a:prstClr val="black"/>
                </a:solidFill>
                <a:latin typeface="Times New Roman" panose="02020603050405020304" pitchFamily="18" charset="0"/>
                <a:ea typeface="Times New Roman" panose="02020603050405020304" pitchFamily="18" charset="0"/>
              </a:rPr>
              <a:t>Bolshoye</a:t>
            </a:r>
            <a:r>
              <a:rPr lang="en-US" sz="1600" dirty="0">
                <a:solidFill>
                  <a:prstClr val="black"/>
                </a:solidFill>
                <a:latin typeface="Times New Roman" panose="02020603050405020304" pitchFamily="18" charset="0"/>
                <a:ea typeface="Times New Roman" panose="02020603050405020304" pitchFamily="18" charset="0"/>
              </a:rPr>
              <a:t> Kayukovo lake</a:t>
            </a:r>
            <a:r>
              <a:rPr lang="ru-RU" sz="1600" dirty="0">
                <a:solidFill>
                  <a:prstClr val="black"/>
                </a:solidFill>
                <a:latin typeface="Times New Roman" panose="02020603050405020304" pitchFamily="18" charset="0"/>
                <a:ea typeface="Times New Roman" panose="02020603050405020304" pitchFamily="18" charset="0"/>
              </a:rPr>
              <a:t>– </a:t>
            </a:r>
            <a:r>
              <a:rPr lang="en-US" sz="1600" dirty="0">
                <a:solidFill>
                  <a:prstClr val="black"/>
                </a:solidFill>
                <a:latin typeface="Times New Roman" panose="02020603050405020304" pitchFamily="18" charset="0"/>
                <a:ea typeface="Times New Roman" panose="02020603050405020304" pitchFamily="18" charset="0"/>
              </a:rPr>
              <a:t>dwellings and household buildings</a:t>
            </a:r>
            <a:r>
              <a:rPr lang="ru-RU" sz="1600" dirty="0">
                <a:solidFill>
                  <a:prstClr val="black"/>
                </a:solidFill>
                <a:latin typeface="Times New Roman" panose="02020603050405020304" pitchFamily="18" charset="0"/>
                <a:ea typeface="Times New Roman" panose="02020603050405020304" pitchFamily="18" charset="0"/>
              </a:rPr>
              <a:t>. </a:t>
            </a:r>
          </a:p>
          <a:p>
            <a:pPr lvl="0"/>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32578" y="5070521"/>
            <a:ext cx="332142" cy="338554"/>
          </a:xfrm>
          <a:prstGeom prst="rect">
            <a:avLst/>
          </a:prstGeom>
        </p:spPr>
        <p:txBody>
          <a:bodyPr wrap="none">
            <a:spAutoFit/>
          </a:bodyPr>
          <a:lstStyle/>
          <a:p>
            <a:pPr lvl="0"/>
            <a:r>
              <a:rPr lang="ru-RU" sz="1600" dirty="0">
                <a:solidFill>
                  <a:schemeClr val="bg1"/>
                </a:solidFill>
                <a:latin typeface="Times New Roman" panose="02020603050405020304" pitchFamily="18" charset="0"/>
                <a:cs typeface="Times New Roman" panose="02020603050405020304" pitchFamily="18" charset="0"/>
              </a:rPr>
              <a:t>А</a:t>
            </a:r>
            <a:endParaRPr lang="ru-RU" dirty="0">
              <a:solidFill>
                <a:schemeClr val="bg1"/>
              </a:solidFill>
            </a:endParaRPr>
          </a:p>
        </p:txBody>
      </p:sp>
      <p:sp>
        <p:nvSpPr>
          <p:cNvPr id="7" name="Прямоугольник 6"/>
          <p:cNvSpPr/>
          <p:nvPr/>
        </p:nvSpPr>
        <p:spPr>
          <a:xfrm>
            <a:off x="6096000" y="6319941"/>
            <a:ext cx="303288" cy="338554"/>
          </a:xfrm>
          <a:prstGeom prst="rect">
            <a:avLst/>
          </a:prstGeom>
        </p:spPr>
        <p:txBody>
          <a:bodyPr wrap="none">
            <a:spAutoFit/>
          </a:bodyPr>
          <a:lstStyle/>
          <a:p>
            <a:pPr lvl="0"/>
            <a:r>
              <a:rPr lang="ru-RU" sz="1600" dirty="0">
                <a:solidFill>
                  <a:schemeClr val="bg1"/>
                </a:solidFill>
                <a:latin typeface="Times New Roman" panose="02020603050405020304" pitchFamily="18" charset="0"/>
                <a:cs typeface="Times New Roman" panose="02020603050405020304" pitchFamily="18" charset="0"/>
              </a:rPr>
              <a:t>Б</a:t>
            </a:r>
            <a:endParaRPr lang="ru-RU" dirty="0">
              <a:solidFill>
                <a:schemeClr val="bg1"/>
              </a:solidFill>
            </a:endParaRPr>
          </a:p>
        </p:txBody>
      </p:sp>
    </p:spTree>
    <p:extLst>
      <p:ext uri="{BB962C8B-B14F-4D97-AF65-F5344CB8AC3E}">
        <p14:creationId xmlns:p14="http://schemas.microsoft.com/office/powerpoint/2010/main" val="64116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3365" y="69261"/>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19456" y="237744"/>
            <a:ext cx="11759183" cy="6447919"/>
          </a:xfrm>
          <a:prstGeom prst="rect">
            <a:avLst/>
          </a:prstGeom>
        </p:spPr>
        <p:txBody>
          <a:bodyPr wrap="square">
            <a:spAutoFit/>
          </a:bodyPr>
          <a:lstStyle/>
          <a:p>
            <a:pPr indent="457200" algn="ctr">
              <a:buClr>
                <a:srgbClr val="EEECE1"/>
              </a:buClr>
              <a:buSzPct val="70000"/>
            </a:pPr>
            <a:r>
              <a:rPr lang="en-US" b="1" dirty="0">
                <a:solidFill>
                  <a:schemeClr val="accent5">
                    <a:lumMod val="75000"/>
                  </a:schemeClr>
                </a:solidFill>
                <a:latin typeface="Times New Roman" panose="02020603050405020304" pitchFamily="18" charset="0"/>
                <a:ea typeface="Times New Roman" panose="02020603050405020304" pitchFamily="18" charset="0"/>
              </a:rPr>
              <a:t>THE SITE KAYUKOVO 2</a:t>
            </a:r>
            <a:endParaRPr lang="ru-RU" b="1" dirty="0">
              <a:solidFill>
                <a:schemeClr val="accent5">
                  <a:lumMod val="75000"/>
                </a:schemeClr>
              </a:solidFill>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defensive and settlement complex Kayukovo 2 is situated near the </a:t>
            </a:r>
            <a:r>
              <a:rPr lang="en-US" dirty="0" err="1">
                <a:solidFill>
                  <a:prstClr val="black"/>
                </a:solidFill>
                <a:latin typeface="Times New Roman" panose="02020603050405020304" pitchFamily="18" charset="0"/>
                <a:ea typeface="Times New Roman" panose="02020603050405020304" pitchFamily="18" charset="0"/>
              </a:rPr>
              <a:t>Bolshoye</a:t>
            </a:r>
            <a:r>
              <a:rPr lang="en-US" dirty="0">
                <a:solidFill>
                  <a:prstClr val="black"/>
                </a:solidFill>
                <a:latin typeface="Times New Roman" panose="02020603050405020304" pitchFamily="18" charset="0"/>
                <a:ea typeface="Times New Roman" panose="02020603050405020304" pitchFamily="18" charset="0"/>
              </a:rPr>
              <a:t> Kayukovo lake in the watershed of the </a:t>
            </a:r>
            <a:r>
              <a:rPr lang="en-US" dirty="0" err="1">
                <a:solidFill>
                  <a:prstClr val="black"/>
                </a:solidFill>
                <a:latin typeface="Times New Roman" panose="02020603050405020304" pitchFamily="18" charset="0"/>
                <a:ea typeface="Times New Roman" panose="02020603050405020304" pitchFamily="18" charset="0"/>
              </a:rPr>
              <a:t>Bolshoy</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Salym</a:t>
            </a:r>
            <a:r>
              <a:rPr lang="en-US" dirty="0">
                <a:solidFill>
                  <a:prstClr val="black"/>
                </a:solidFill>
                <a:latin typeface="Times New Roman" panose="02020603050405020304" pitchFamily="18" charset="0"/>
                <a:ea typeface="Times New Roman" panose="02020603050405020304" pitchFamily="18" charset="0"/>
              </a:rPr>
              <a:t> river and the </a:t>
            </a:r>
            <a:r>
              <a:rPr lang="en-US" dirty="0" err="1">
                <a:solidFill>
                  <a:prstClr val="black"/>
                </a:solidFill>
                <a:latin typeface="Times New Roman" panose="02020603050405020304" pitchFamily="18" charset="0"/>
                <a:ea typeface="Times New Roman" panose="02020603050405020304" pitchFamily="18" charset="0"/>
              </a:rPr>
              <a:t>Bolshoy</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Yugan</a:t>
            </a:r>
            <a:r>
              <a:rPr lang="en-US" dirty="0">
                <a:solidFill>
                  <a:prstClr val="black"/>
                </a:solidFill>
                <a:latin typeface="Times New Roman" panose="02020603050405020304" pitchFamily="18" charset="0"/>
                <a:ea typeface="Times New Roman" panose="02020603050405020304" pitchFamily="18" charset="0"/>
              </a:rPr>
              <a:t> river (the left tributaries of the Ob’ river), in the </a:t>
            </a:r>
            <a:r>
              <a:rPr lang="en-US" dirty="0" err="1">
                <a:solidFill>
                  <a:prstClr val="black"/>
                </a:solidFill>
                <a:latin typeface="Times New Roman" panose="02020603050405020304" pitchFamily="18" charset="0"/>
                <a:ea typeface="Times New Roman" panose="02020603050405020304" pitchFamily="18" charset="0"/>
              </a:rPr>
              <a:t>Nefte-Yugansk</a:t>
            </a:r>
            <a:r>
              <a:rPr lang="en-US" dirty="0">
                <a:solidFill>
                  <a:prstClr val="black"/>
                </a:solidFill>
                <a:latin typeface="Times New Roman" panose="02020603050405020304" pitchFamily="18" charset="0"/>
                <a:ea typeface="Times New Roman" panose="02020603050405020304" pitchFamily="18" charset="0"/>
              </a:rPr>
              <a:t> region of the </a:t>
            </a:r>
            <a:r>
              <a:rPr lang="en-US" dirty="0" err="1">
                <a:solidFill>
                  <a:prstClr val="black"/>
                </a:solidFill>
                <a:latin typeface="Times New Roman" panose="02020603050405020304" pitchFamily="18" charset="0"/>
                <a:ea typeface="Times New Roman" panose="02020603050405020304" pitchFamily="18" charset="0"/>
              </a:rPr>
              <a:t>Khanty-Mansiisk</a:t>
            </a:r>
            <a:r>
              <a:rPr lang="en-US" dirty="0">
                <a:solidFill>
                  <a:prstClr val="black"/>
                </a:solidFill>
                <a:latin typeface="Times New Roman" panose="02020603050405020304" pitchFamily="18" charset="0"/>
                <a:ea typeface="Times New Roman" panose="02020603050405020304" pitchFamily="18" charset="0"/>
              </a:rPr>
              <a:t> autonomous district, </a:t>
            </a:r>
            <a:r>
              <a:rPr lang="en-US" dirty="0" err="1">
                <a:solidFill>
                  <a:prstClr val="black"/>
                </a:solidFill>
                <a:latin typeface="Times New Roman" panose="02020603050405020304" pitchFamily="18" charset="0"/>
                <a:ea typeface="Times New Roman" panose="02020603050405020304" pitchFamily="18" charset="0"/>
              </a:rPr>
              <a:t>Yugra</a:t>
            </a:r>
            <a:r>
              <a:rPr lang="en-US" dirty="0">
                <a:solidFill>
                  <a:prstClr val="black"/>
                </a:solidFill>
                <a:latin typeface="Times New Roman" panose="02020603050405020304" pitchFamily="18" charset="0"/>
                <a:ea typeface="Times New Roman" panose="02020603050405020304" pitchFamily="18" charset="0"/>
              </a:rPr>
              <a:t>. The site is situated on the edge of the large sand island, surrounded with raised bogs.</a:t>
            </a: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site was discovered in 1991 and was initially investigated by the survey work group of </a:t>
            </a:r>
            <a:r>
              <a:rPr lang="en-US" dirty="0" err="1">
                <a:solidFill>
                  <a:prstClr val="black"/>
                </a:solidFill>
                <a:latin typeface="Times New Roman" panose="02020603050405020304" pitchFamily="18" charset="0"/>
                <a:ea typeface="Times New Roman" panose="02020603050405020304" pitchFamily="18" charset="0"/>
              </a:rPr>
              <a:t>Vizgalov</a:t>
            </a:r>
            <a:r>
              <a:rPr lang="en-US" dirty="0">
                <a:solidFill>
                  <a:prstClr val="black"/>
                </a:solidFill>
                <a:latin typeface="Times New Roman" panose="02020603050405020304" pitchFamily="18" charset="0"/>
                <a:ea typeface="Times New Roman" panose="02020603050405020304" pitchFamily="18" charset="0"/>
              </a:rPr>
              <a:t> G.P. In 2000-2002 the archaeological excavations were directed by </a:t>
            </a:r>
            <a:r>
              <a:rPr lang="en-US" dirty="0" err="1">
                <a:solidFill>
                  <a:prstClr val="black"/>
                </a:solidFill>
                <a:latin typeface="Times New Roman" panose="02020603050405020304" pitchFamily="18" charset="0"/>
                <a:ea typeface="Times New Roman" panose="02020603050405020304" pitchFamily="18" charset="0"/>
              </a:rPr>
              <a:t>Kardash</a:t>
            </a:r>
            <a:r>
              <a:rPr lang="en-US" dirty="0">
                <a:solidFill>
                  <a:prstClr val="black"/>
                </a:solidFill>
                <a:latin typeface="Times New Roman" panose="02020603050405020304" pitchFamily="18" charset="0"/>
                <a:ea typeface="Times New Roman" panose="02020603050405020304" pitchFamily="18" charset="0"/>
              </a:rPr>
              <a:t> O.V. In the summer of 2018 the excavation was continued by the international expedition organized by autonomous non-profit organization Institute of the archaeology of the North, Scientific Production Association ‘The Northern Archaeology’ in partnership with the Institute of History and Archaeology of  the Ural branch of the Russian Academy of Science, under the charge of </a:t>
            </a:r>
            <a:r>
              <a:rPr lang="en-US" dirty="0" err="1">
                <a:solidFill>
                  <a:prstClr val="black"/>
                </a:solidFill>
                <a:latin typeface="Times New Roman" panose="02020603050405020304" pitchFamily="18" charset="0"/>
                <a:ea typeface="Times New Roman" panose="02020603050405020304" pitchFamily="18" charset="0"/>
              </a:rPr>
              <a:t>Chairkina</a:t>
            </a:r>
            <a:r>
              <a:rPr lang="en-US" dirty="0">
                <a:solidFill>
                  <a:prstClr val="black"/>
                </a:solidFill>
                <a:latin typeface="Times New Roman" panose="02020603050405020304" pitchFamily="18" charset="0"/>
                <a:ea typeface="Times New Roman" panose="02020603050405020304" pitchFamily="18" charset="0"/>
              </a:rPr>
              <a:t> N.M. and </a:t>
            </a:r>
            <a:r>
              <a:rPr lang="en-US" dirty="0" err="1">
                <a:solidFill>
                  <a:prstClr val="black"/>
                </a:solidFill>
                <a:latin typeface="Times New Roman" panose="02020603050405020304" pitchFamily="18" charset="0"/>
                <a:ea typeface="Times New Roman" panose="02020603050405020304" pitchFamily="18" charset="0"/>
              </a:rPr>
              <a:t>Institut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für</a:t>
            </a:r>
            <a:r>
              <a:rPr lang="en-US" dirty="0">
                <a:solidFill>
                  <a:prstClr val="black"/>
                </a:solidFill>
                <a:latin typeface="Times New Roman" panose="02020603050405020304" pitchFamily="18" charset="0"/>
                <a:ea typeface="Times New Roman" panose="02020603050405020304" pitchFamily="18" charset="0"/>
              </a:rPr>
              <a:t> Ur- und </a:t>
            </a:r>
            <a:r>
              <a:rPr lang="en-US" dirty="0" err="1">
                <a:solidFill>
                  <a:prstClr val="black"/>
                </a:solidFill>
                <a:latin typeface="Times New Roman" panose="02020603050405020304" pitchFamily="18" charset="0"/>
                <a:ea typeface="Times New Roman" panose="02020603050405020304" pitchFamily="18" charset="0"/>
              </a:rPr>
              <a:t>Frühgeschichte</a:t>
            </a:r>
            <a:r>
              <a:rPr lang="en-US" dirty="0">
                <a:solidFill>
                  <a:prstClr val="black"/>
                </a:solidFill>
                <a:latin typeface="Times New Roman" panose="02020603050405020304" pitchFamily="18" charset="0"/>
                <a:ea typeface="Times New Roman" panose="02020603050405020304" pitchFamily="18" charset="0"/>
              </a:rPr>
              <a:t> Christian-</a:t>
            </a:r>
            <a:r>
              <a:rPr lang="en-US" dirty="0" err="1">
                <a:solidFill>
                  <a:prstClr val="black"/>
                </a:solidFill>
                <a:latin typeface="Times New Roman" panose="02020603050405020304" pitchFamily="18" charset="0"/>
                <a:ea typeface="Times New Roman" panose="02020603050405020304" pitchFamily="18" charset="0"/>
              </a:rPr>
              <a:t>Albrechts</a:t>
            </a:r>
            <a:r>
              <a:rPr lang="en-US" dirty="0">
                <a:solidFill>
                  <a:prstClr val="black"/>
                </a:solidFill>
                <a:latin typeface="Times New Roman" panose="02020603050405020304" pitchFamily="18" charset="0"/>
                <a:ea typeface="Times New Roman" panose="02020603050405020304" pitchFamily="18" charset="0"/>
              </a:rPr>
              <a:t>-</a:t>
            </a:r>
            <a:r>
              <a:rPr lang="en-US" dirty="0" err="1">
                <a:solidFill>
                  <a:prstClr val="black"/>
                </a:solidFill>
                <a:latin typeface="Times New Roman" panose="02020603050405020304" pitchFamily="18" charset="0"/>
                <a:ea typeface="Times New Roman" panose="02020603050405020304" pitchFamily="18" charset="0"/>
              </a:rPr>
              <a:t>Universität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zu</a:t>
            </a:r>
            <a:r>
              <a:rPr lang="en-US" dirty="0">
                <a:solidFill>
                  <a:prstClr val="black"/>
                </a:solidFill>
                <a:latin typeface="Times New Roman" panose="02020603050405020304" pitchFamily="18" charset="0"/>
                <a:ea typeface="Times New Roman" panose="02020603050405020304" pitchFamily="18" charset="0"/>
              </a:rPr>
              <a:t> Kiel under the charge of Prof. Dr. </a:t>
            </a:r>
            <a:r>
              <a:rPr lang="en-US" dirty="0" err="1">
                <a:solidFill>
                  <a:prstClr val="black"/>
                </a:solidFill>
                <a:latin typeface="Times New Roman" panose="02020603050405020304" pitchFamily="18" charset="0"/>
                <a:ea typeface="Times New Roman" panose="02020603050405020304" pitchFamily="18" charset="0"/>
              </a:rPr>
              <a:t>Henny</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Piezonka</a:t>
            </a:r>
            <a:r>
              <a:rPr lang="en-US" dirty="0">
                <a:solidFill>
                  <a:prstClr val="black"/>
                </a:solidFill>
                <a:latin typeface="Times New Roman" panose="02020603050405020304" pitchFamily="18" charset="0"/>
                <a:ea typeface="Times New Roman" panose="02020603050405020304" pitchFamily="18" charset="0"/>
              </a:rPr>
              <a:t>.</a:t>
            </a: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linear dimensions of the site with the surrounding area are 35x35 m, the area of the site is about 1100-1200 </a:t>
            </a:r>
            <a:r>
              <a:rPr lang="en-US" dirty="0" err="1">
                <a:solidFill>
                  <a:prstClr val="black"/>
                </a:solidFill>
                <a:latin typeface="Times New Roman" panose="02020603050405020304" pitchFamily="18" charset="0"/>
                <a:ea typeface="Times New Roman" panose="02020603050405020304" pitchFamily="18" charset="0"/>
              </a:rPr>
              <a:t>sq.m</a:t>
            </a:r>
            <a:r>
              <a:rPr lang="en-US" dirty="0">
                <a:solidFill>
                  <a:prstClr val="black"/>
                </a:solidFill>
                <a:latin typeface="Times New Roman" panose="02020603050405020304" pitchFamily="18" charset="0"/>
                <a:ea typeface="Times New Roman" panose="02020603050405020304" pitchFamily="18" charset="0"/>
              </a:rPr>
              <a:t>. The explored with excavation area is 270 sq. m. </a:t>
            </a: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Two habitation structures, one non-residential structure, connected with the outer wall/corridor were studied. The area out of the settlement complex was studied as well, there the household constructions were discovered.</a:t>
            </a: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r>
              <a:rPr lang="en-US" dirty="0">
                <a:solidFill>
                  <a:prstClr val="black"/>
                </a:solidFill>
                <a:latin typeface="Times New Roman" panose="02020603050405020304" pitchFamily="18" charset="0"/>
                <a:ea typeface="Times New Roman" panose="02020603050405020304" pitchFamily="18" charset="0"/>
              </a:rPr>
              <a:t>The site research was difficult because of the high level of ground waters, the lower part of the cultural layer were permeated with it. It was a result of swamp formation in the bodies of water during millennia.</a:t>
            </a:r>
            <a:endParaRPr lang="ru-RU" dirty="0">
              <a:solidFill>
                <a:prstClr val="black"/>
              </a:solidFill>
              <a:latin typeface="Times New Roman" panose="02020603050405020304" pitchFamily="18" charset="0"/>
              <a:ea typeface="Times New Roman" panose="02020603050405020304" pitchFamily="18" charset="0"/>
            </a:endParaRPr>
          </a:p>
          <a:p>
            <a:pPr lvl="0" indent="457200" algn="just">
              <a:buClr>
                <a:srgbClr val="EEECE1"/>
              </a:buClr>
              <a:buSzPct val="70000"/>
            </a:pPr>
            <a:endParaRPr lang="ru-RU" sz="17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2619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821" y="87549"/>
            <a:ext cx="12003932" cy="6673174"/>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39750" y="351263"/>
            <a:ext cx="11591695" cy="5632311"/>
          </a:xfrm>
          <a:prstGeom prst="rect">
            <a:avLst/>
          </a:prstGeom>
        </p:spPr>
        <p:txBody>
          <a:bodyPr wrap="square">
            <a:spAutoFit/>
          </a:bodyPr>
          <a:lstStyle/>
          <a:p>
            <a:pPr lvl="0" algn="ctr"/>
            <a:r>
              <a:rPr lang="en-US" b="1" dirty="0">
                <a:solidFill>
                  <a:srgbClr val="0070C0"/>
                </a:solidFill>
                <a:latin typeface="Times New Roman" panose="02020603050405020304" pitchFamily="18" charset="0"/>
                <a:ea typeface="Times New Roman" panose="02020603050405020304" pitchFamily="18" charset="0"/>
              </a:rPr>
              <a:t>THE CHRONOLOGY OF THE FORTIFIED SETTLEMENT KAYUKOVO  2</a:t>
            </a:r>
            <a:endParaRPr lang="ru-RU" b="1" dirty="0">
              <a:solidFill>
                <a:srgbClr val="0070C0"/>
              </a:solidFill>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cs typeface="Times New Roman" panose="02020603050405020304" pitchFamily="18" charset="0"/>
              </a:rPr>
              <a:t>The functioning time of Kayukovo 2 was determined with the radiocarbon dating method</a:t>
            </a:r>
            <a:r>
              <a:rPr lang="ru-RU"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The earliest data were obtained from the sample of the deepest part of the layers. Two of them, which were cross-dated in the laboratory of SB RAS) in Novosibirsk and the Institute for the History of  Material Culture of RAS in Saint-Petersburg </a:t>
            </a:r>
            <a:r>
              <a:rPr lang="ru-RU" dirty="0">
                <a:solidFill>
                  <a:prstClr val="black"/>
                </a:solidFill>
                <a:latin typeface="Times New Roman" panose="02020603050405020304" pitchFamily="18" charset="0"/>
                <a:cs typeface="Times New Roman" panose="02020603050405020304" pitchFamily="18" charset="0"/>
              </a:rPr>
              <a:t>:</a:t>
            </a: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lvl="0" indent="457200" algn="ctr">
              <a:buClr>
                <a:srgbClr val="EEECE1"/>
              </a:buClr>
              <a:buSzPct val="70000"/>
            </a:pPr>
            <a:r>
              <a:rPr lang="en-US" dirty="0">
                <a:solidFill>
                  <a:prstClr val="black"/>
                </a:solidFill>
                <a:latin typeface="Times New Roman" panose="02020603050405020304" pitchFamily="18" charset="0"/>
                <a:cs typeface="Times New Roman" panose="02020603050405020304" pitchFamily="18" charset="0"/>
              </a:rPr>
              <a:t>The functioning time of Kayukovo 2 </a:t>
            </a:r>
            <a:r>
              <a:rPr lang="ru-RU" dirty="0">
                <a:solidFill>
                  <a:prstClr val="black"/>
                </a:solidFill>
                <a:latin typeface="Times New Roman" panose="02020603050405020304" pitchFamily="18" charset="0"/>
                <a:cs typeface="Times New Roman" panose="02020603050405020304" pitchFamily="18" charset="0"/>
              </a:rPr>
              <a:t>:</a:t>
            </a:r>
          </a:p>
          <a:p>
            <a:pPr lvl="0" indent="457200" algn="ctr">
              <a:buClr>
                <a:srgbClr val="EEECE1"/>
              </a:buClr>
              <a:buSzPct val="70000"/>
            </a:pPr>
            <a:r>
              <a:rPr lang="ru-RU" dirty="0">
                <a:solidFill>
                  <a:prstClr val="black"/>
                </a:solidFill>
                <a:latin typeface="Times New Roman" panose="02020603050405020304" pitchFamily="18" charset="0"/>
                <a:cs typeface="Times New Roman" panose="02020603050405020304" pitchFamily="18" charset="0"/>
              </a:rPr>
              <a:t> </a:t>
            </a:r>
          </a:p>
          <a:p>
            <a:pPr lvl="0" indent="457200" algn="ctr">
              <a:buClr>
                <a:srgbClr val="EEECE1"/>
              </a:buClr>
              <a:buSzPct val="70000"/>
            </a:pPr>
            <a:r>
              <a:rPr lang="en-US" b="1" dirty="0">
                <a:solidFill>
                  <a:srgbClr val="942F24"/>
                </a:solidFill>
                <a:latin typeface="Times New Roman" panose="02020603050405020304" pitchFamily="18" charset="0"/>
                <a:cs typeface="Times New Roman" panose="02020603050405020304" pitchFamily="18" charset="0"/>
              </a:rPr>
              <a:t>The first third</a:t>
            </a:r>
            <a:r>
              <a:rPr lang="ru-RU" b="1" dirty="0">
                <a:solidFill>
                  <a:srgbClr val="942F24"/>
                </a:solidFill>
                <a:latin typeface="Times New Roman" panose="02020603050405020304" pitchFamily="18" charset="0"/>
                <a:cs typeface="Times New Roman" panose="02020603050405020304" pitchFamily="18" charset="0"/>
              </a:rPr>
              <a:t> VI </a:t>
            </a:r>
            <a:r>
              <a:rPr lang="en-US" b="1" dirty="0">
                <a:solidFill>
                  <a:srgbClr val="942F24"/>
                </a:solidFill>
                <a:latin typeface="Times New Roman" panose="02020603050405020304" pitchFamily="18" charset="0"/>
                <a:cs typeface="Times New Roman" panose="02020603050405020304" pitchFamily="18" charset="0"/>
              </a:rPr>
              <a:t>mil</a:t>
            </a:r>
            <a:r>
              <a:rPr lang="ru-RU" b="1" dirty="0">
                <a:solidFill>
                  <a:srgbClr val="942F24"/>
                </a:solidFill>
                <a:latin typeface="Times New Roman" panose="02020603050405020304" pitchFamily="18" charset="0"/>
                <a:cs typeface="Times New Roman" panose="02020603050405020304" pitchFamily="18" charset="0"/>
              </a:rPr>
              <a:t>. </a:t>
            </a:r>
            <a:r>
              <a:rPr lang="en-US" b="1" dirty="0">
                <a:solidFill>
                  <a:srgbClr val="942F24"/>
                </a:solidFill>
                <a:latin typeface="Times New Roman" panose="02020603050405020304" pitchFamily="18" charset="0"/>
                <a:cs typeface="Times New Roman" panose="02020603050405020304" pitchFamily="18" charset="0"/>
              </a:rPr>
              <a:t>BC</a:t>
            </a:r>
            <a:r>
              <a:rPr lang="ru-RU" b="1" dirty="0">
                <a:solidFill>
                  <a:srgbClr val="942F24"/>
                </a:solidFill>
                <a:latin typeface="Times New Roman" panose="02020603050405020304" pitchFamily="18" charset="0"/>
                <a:cs typeface="Times New Roman" panose="02020603050405020304" pitchFamily="18" charset="0"/>
              </a:rPr>
              <a:t>.</a:t>
            </a:r>
          </a:p>
          <a:p>
            <a:pPr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a:p>
            <a:pPr indent="457200" algn="just">
              <a:buClr>
                <a:srgbClr val="EEECE1"/>
              </a:buClr>
              <a:buSzPct val="70000"/>
            </a:pPr>
            <a:r>
              <a:rPr lang="en-US" dirty="0">
                <a:solidFill>
                  <a:prstClr val="black"/>
                </a:solidFill>
                <a:latin typeface="Times New Roman" panose="02020603050405020304" pitchFamily="18" charset="0"/>
                <a:cs typeface="Times New Roman" panose="02020603050405020304" pitchFamily="18" charset="0"/>
              </a:rPr>
              <a:t>The cultural layer morphology and absence of evidence of rebuilding indicate, that the wooden-earthen habitation structure existed for a short period of time, not more than 100 years, it defines the site as a single-layer structure</a:t>
            </a:r>
            <a:r>
              <a:rPr lang="ru-RU" dirty="0">
                <a:solidFill>
                  <a:prstClr val="black"/>
                </a:solidFill>
                <a:latin typeface="Times New Roman" panose="02020603050405020304" pitchFamily="18" charset="0"/>
                <a:cs typeface="Times New Roman" panose="02020603050405020304" pitchFamily="18" charset="0"/>
              </a:rPr>
              <a:t>.</a:t>
            </a:r>
          </a:p>
          <a:p>
            <a:pPr lvl="0" indent="457200" algn="just">
              <a:buClr>
                <a:srgbClr val="EEECE1"/>
              </a:buClr>
              <a:buSzPct val="70000"/>
            </a:pPr>
            <a:endParaRPr lang="ru-RU"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738944648"/>
              </p:ext>
            </p:extLst>
          </p:nvPr>
        </p:nvGraphicFramePr>
        <p:xfrm>
          <a:off x="301083" y="2129883"/>
          <a:ext cx="11530360" cy="1734013"/>
        </p:xfrm>
        <a:graphic>
          <a:graphicData uri="http://schemas.openxmlformats.org/drawingml/2006/table">
            <a:tbl>
              <a:tblPr/>
              <a:tblGrid>
                <a:gridCol w="347702">
                  <a:extLst>
                    <a:ext uri="{9D8B030D-6E8A-4147-A177-3AD203B41FA5}">
                      <a16:colId xmlns:a16="http://schemas.microsoft.com/office/drawing/2014/main" val="3953381542"/>
                    </a:ext>
                  </a:extLst>
                </a:gridCol>
                <a:gridCol w="521559">
                  <a:extLst>
                    <a:ext uri="{9D8B030D-6E8A-4147-A177-3AD203B41FA5}">
                      <a16:colId xmlns:a16="http://schemas.microsoft.com/office/drawing/2014/main" val="1192016393"/>
                    </a:ext>
                  </a:extLst>
                </a:gridCol>
                <a:gridCol w="2855071">
                  <a:extLst>
                    <a:ext uri="{9D8B030D-6E8A-4147-A177-3AD203B41FA5}">
                      <a16:colId xmlns:a16="http://schemas.microsoft.com/office/drawing/2014/main" val="1929599640"/>
                    </a:ext>
                  </a:extLst>
                </a:gridCol>
                <a:gridCol w="1099991">
                  <a:extLst>
                    <a:ext uri="{9D8B030D-6E8A-4147-A177-3AD203B41FA5}">
                      <a16:colId xmlns:a16="http://schemas.microsoft.com/office/drawing/2014/main" val="1499597208"/>
                    </a:ext>
                  </a:extLst>
                </a:gridCol>
                <a:gridCol w="1379177">
                  <a:extLst>
                    <a:ext uri="{9D8B030D-6E8A-4147-A177-3AD203B41FA5}">
                      <a16:colId xmlns:a16="http://schemas.microsoft.com/office/drawing/2014/main" val="1114139766"/>
                    </a:ext>
                  </a:extLst>
                </a:gridCol>
                <a:gridCol w="1546688">
                  <a:extLst>
                    <a:ext uri="{9D8B030D-6E8A-4147-A177-3AD203B41FA5}">
                      <a16:colId xmlns:a16="http://schemas.microsoft.com/office/drawing/2014/main" val="2136459636"/>
                    </a:ext>
                  </a:extLst>
                </a:gridCol>
                <a:gridCol w="1032986">
                  <a:extLst>
                    <a:ext uri="{9D8B030D-6E8A-4147-A177-3AD203B41FA5}">
                      <a16:colId xmlns:a16="http://schemas.microsoft.com/office/drawing/2014/main" val="367783975"/>
                    </a:ext>
                  </a:extLst>
                </a:gridCol>
                <a:gridCol w="1256334">
                  <a:extLst>
                    <a:ext uri="{9D8B030D-6E8A-4147-A177-3AD203B41FA5}">
                      <a16:colId xmlns:a16="http://schemas.microsoft.com/office/drawing/2014/main" val="3087937933"/>
                    </a:ext>
                  </a:extLst>
                </a:gridCol>
                <a:gridCol w="1490852">
                  <a:extLst>
                    <a:ext uri="{9D8B030D-6E8A-4147-A177-3AD203B41FA5}">
                      <a16:colId xmlns:a16="http://schemas.microsoft.com/office/drawing/2014/main" val="2622364251"/>
                    </a:ext>
                  </a:extLst>
                </a:gridCol>
              </a:tblGrid>
              <a:tr h="248194">
                <a:tc rowSpan="2">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The year</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Sampling location</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dirty="0">
                          <a:solidFill>
                            <a:prstClr val="black"/>
                          </a:solidFill>
                          <a:latin typeface="Times New Roman" panose="02020603050405020304" pitchFamily="18" charset="0"/>
                          <a:cs typeface="Times New Roman" panose="02020603050405020304" pitchFamily="18" charset="0"/>
                        </a:rPr>
                        <a:t>laboratory of SB RAS) in </a:t>
                      </a:r>
                      <a:r>
                        <a:rPr lang="en-US" sz="1000" b="1" dirty="0">
                          <a:solidFill>
                            <a:prstClr val="black"/>
                          </a:solidFill>
                          <a:latin typeface="Times New Roman" panose="02020603050405020304" pitchFamily="18" charset="0"/>
                          <a:cs typeface="Times New Roman" panose="02020603050405020304" pitchFamily="18" charset="0"/>
                        </a:rPr>
                        <a:t>Novosibirsk </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Laboratory IHMC</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RAS</a:t>
                      </a:r>
                      <a:r>
                        <a:rPr lang="ru-RU" sz="10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solidFill>
                            <a:prstClr val="black"/>
                          </a:solidFill>
                          <a:latin typeface="Times New Roman" panose="02020603050405020304" pitchFamily="18" charset="0"/>
                          <a:cs typeface="Times New Roman" panose="02020603050405020304" pitchFamily="18" charset="0"/>
                        </a:rPr>
                        <a:t>in </a:t>
                      </a:r>
                      <a:r>
                        <a:rPr lang="en-US" sz="1000" b="1" dirty="0">
                          <a:solidFill>
                            <a:prstClr val="black"/>
                          </a:solidFill>
                          <a:latin typeface="Times New Roman" panose="02020603050405020304" pitchFamily="18" charset="0"/>
                          <a:cs typeface="Times New Roman" panose="02020603050405020304" pitchFamily="18" charset="0"/>
                        </a:rPr>
                        <a:t>Saint-Petersburg</a:t>
                      </a:r>
                      <a:r>
                        <a:rPr lang="en-US" sz="1000" dirty="0">
                          <a:solidFill>
                            <a:prstClr val="black"/>
                          </a:solidFill>
                          <a:latin typeface="Times New Roman" panose="02020603050405020304" pitchFamily="18" charset="0"/>
                          <a:cs typeface="Times New Roman" panose="02020603050405020304" pitchFamily="18" charset="0"/>
                        </a:rPr>
                        <a:t> </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71024477"/>
                  </a:ext>
                </a:extLst>
              </a:tr>
              <a:tr h="45956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Lab number of the sample</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Radiocarbon date</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absolute calibrated dates BC</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Lab number of the sample</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Radiocarbon date</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absolute calibrated dates BC</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387448"/>
                  </a:ext>
                </a:extLst>
              </a:tr>
              <a:tr h="513126">
                <a:tc>
                  <a:txBody>
                    <a:bodyPr/>
                    <a:lstStyle/>
                    <a:p>
                      <a:pPr>
                        <a:spcAft>
                          <a:spcPts val="60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Excavation area</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Building</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the foundation</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sq</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Л/18; 63.40-63.50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SOAN</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-4800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6810</a:t>
                      </a:r>
                      <a:r>
                        <a:rPr lang="ru-RU" sz="1000"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55</a:t>
                      </a:r>
                      <a:r>
                        <a:rPr lang="en-US" sz="1000" b="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6020-5375</a:t>
                      </a:r>
                      <a:r>
                        <a:rPr lang="en-US"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 BC</a:t>
                      </a:r>
                      <a:endParaRPr lang="ru-RU" sz="1200"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6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end</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VII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mid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VI</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BC</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Le</a:t>
                      </a:r>
                      <a:r>
                        <a:rPr lang="ru-RU" sz="1000" b="0" dirty="0">
                          <a:effectLst/>
                          <a:latin typeface="Times New Roman" panose="02020603050405020304" pitchFamily="18" charset="0"/>
                          <a:ea typeface="Times New Roman" panose="02020603050405020304" pitchFamily="18" charset="0"/>
                          <a:cs typeface="Times New Roman" panose="02020603050405020304" pitchFamily="18" charset="0"/>
                        </a:rPr>
                        <a:t>-6206</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6810</a:t>
                      </a:r>
                      <a:r>
                        <a:rPr lang="ru-RU" sz="1000" b="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5739-5635</a:t>
                      </a:r>
                      <a:r>
                        <a:rPr lang="ru-RU" sz="1200"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BC</a:t>
                      </a:r>
                      <a:endParaRPr lang="ru-RU"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600"/>
                        </a:spcAft>
                      </a:pP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half</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mil</a:t>
                      </a:r>
                      <a:r>
                        <a:rPr lang="ru-RU"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BC</a:t>
                      </a:r>
                      <a:endPar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442625"/>
                  </a:ext>
                </a:extLst>
              </a:tr>
              <a:tr h="513126">
                <a:tc>
                  <a:txBody>
                    <a:bodyPr/>
                    <a:lstStyle/>
                    <a:p>
                      <a:pPr>
                        <a:spcAft>
                          <a:spcPts val="60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2001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Excavation area </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Moat </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corridor</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filling</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sq</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Д/20; 63.55-63.65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SOAN</a:t>
                      </a: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-4801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6795</a:t>
                      </a:r>
                      <a:r>
                        <a:rPr lang="ru-RU" sz="1000"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6005-5370</a:t>
                      </a:r>
                      <a:r>
                        <a:rPr lang="en-US"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 BC</a:t>
                      </a:r>
                      <a:endParaRPr lang="ru-RU" sz="1200"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60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end</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VII</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mid</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BC</a:t>
                      </a:r>
                      <a:endPar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Le</a:t>
                      </a:r>
                      <a:r>
                        <a:rPr lang="ru-RU" sz="1000" b="0" dirty="0">
                          <a:effectLst/>
                          <a:latin typeface="Times New Roman" panose="02020603050405020304" pitchFamily="18" charset="0"/>
                          <a:ea typeface="Times New Roman" panose="02020603050405020304" pitchFamily="18" charset="0"/>
                          <a:cs typeface="Times New Roman" panose="02020603050405020304" pitchFamily="18" charset="0"/>
                        </a:rPr>
                        <a:t>-6207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6580</a:t>
                      </a:r>
                      <a:r>
                        <a:rPr lang="ru-RU" sz="1000" b="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ru-RU"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5611-5479</a:t>
                      </a:r>
                      <a:r>
                        <a:rPr lang="en-US" sz="1200" b="1"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rPr>
                        <a:t> BC</a:t>
                      </a:r>
                      <a:endParaRPr lang="ru-RU" sz="1200" dirty="0">
                        <a:solidFill>
                          <a:srgbClr val="942F2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60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mid</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mil</a:t>
                      </a:r>
                      <a:r>
                        <a:rPr lang="ru-RU"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BC</a:t>
                      </a:r>
                      <a:endParaRPr lang="ru-RU"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220474"/>
                  </a:ext>
                </a:extLst>
              </a:tr>
            </a:tbl>
          </a:graphicData>
        </a:graphic>
      </p:graphicFrame>
    </p:spTree>
    <p:extLst>
      <p:ext uri="{BB962C8B-B14F-4D97-AF65-F5344CB8AC3E}">
        <p14:creationId xmlns:p14="http://schemas.microsoft.com/office/powerpoint/2010/main" val="44685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9180" y="61125"/>
            <a:ext cx="12003932" cy="6718610"/>
          </a:xfrm>
          <a:prstGeom prst="rect">
            <a:avLst/>
          </a:prstGeom>
          <a:solidFill>
            <a:srgbClr val="FFEDB3"/>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13934" t="9511"/>
          <a:stretch/>
        </p:blipFill>
        <p:spPr>
          <a:xfrm>
            <a:off x="8590555" y="182910"/>
            <a:ext cx="3436895" cy="2135972"/>
          </a:xfrm>
          <a:prstGeom prst="rect">
            <a:avLst/>
          </a:prstGeom>
        </p:spPr>
      </p:pic>
      <p:sp>
        <p:nvSpPr>
          <p:cNvPr id="9" name="Рамка 8"/>
          <p:cNvSpPr/>
          <p:nvPr/>
        </p:nvSpPr>
        <p:spPr>
          <a:xfrm>
            <a:off x="9567746" y="853068"/>
            <a:ext cx="485078" cy="334537"/>
          </a:xfrm>
          <a:prstGeom prst="frame">
            <a:avLst>
              <a:gd name="adj1" fmla="val 10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Прямоугольник 2"/>
          <p:cNvSpPr/>
          <p:nvPr/>
        </p:nvSpPr>
        <p:spPr>
          <a:xfrm flipH="1">
            <a:off x="256476" y="5806272"/>
            <a:ext cx="6936060" cy="584775"/>
          </a:xfrm>
          <a:prstGeom prst="rect">
            <a:avLst/>
          </a:prstGeom>
        </p:spPr>
        <p:txBody>
          <a:bodyPr wrap="square">
            <a:spAutoFit/>
          </a:bodyPr>
          <a:lstStyle/>
          <a:p>
            <a:pPr lvl="0" algn="just"/>
            <a:r>
              <a:rPr lang="en-US" sz="1600" b="1" dirty="0">
                <a:solidFill>
                  <a:prstClr val="black"/>
                </a:solidFill>
                <a:latin typeface="Times New Roman" panose="02020603050405020304" pitchFamily="18" charset="0"/>
                <a:cs typeface="Times New Roman" panose="02020603050405020304" pitchFamily="18" charset="0"/>
              </a:rPr>
              <a:t>Fig. 0</a:t>
            </a:r>
            <a:r>
              <a:rPr lang="ru-RU" sz="1600" b="1" dirty="0">
                <a:solidFill>
                  <a:prstClr val="black"/>
                </a:solidFill>
                <a:latin typeface="Times New Roman" panose="02020603050405020304" pitchFamily="18" charset="0"/>
                <a:cs typeface="Times New Roman" panose="02020603050405020304" pitchFamily="18" charset="0"/>
              </a:rPr>
              <a:t>0</a:t>
            </a:r>
            <a:r>
              <a:rPr lang="en-US" sz="1600" b="1" dirty="0">
                <a:solidFill>
                  <a:prstClr val="black"/>
                </a:solidFill>
                <a:latin typeface="Times New Roman" panose="02020603050405020304" pitchFamily="18" charset="0"/>
                <a:cs typeface="Times New Roman" panose="02020603050405020304" pitchFamily="18" charset="0"/>
              </a:rPr>
              <a:t>9. Fortified settlement Kayukovo 2.</a:t>
            </a:r>
            <a:r>
              <a:rPr lang="en-US" sz="1600" dirty="0">
                <a:solidFill>
                  <a:prstClr val="black"/>
                </a:solidFill>
                <a:latin typeface="Times New Roman" panose="02020603050405020304" pitchFamily="18" charset="0"/>
                <a:cs typeface="Times New Roman" panose="02020603050405020304" pitchFamily="18" charset="0"/>
              </a:rPr>
              <a:t> The first third of the</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VI  millennium BC</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The </a:t>
            </a:r>
            <a:r>
              <a:rPr lang="en-US" sz="1600" dirty="0" err="1">
                <a:solidFill>
                  <a:prstClr val="black"/>
                </a:solidFill>
                <a:latin typeface="Times New Roman" panose="02020603050405020304" pitchFamily="18" charset="0"/>
                <a:cs typeface="Times New Roman" panose="02020603050405020304" pitchFamily="18" charset="0"/>
              </a:rPr>
              <a:t>planimetric</a:t>
            </a:r>
            <a:r>
              <a:rPr lang="en-US" sz="1600" dirty="0">
                <a:solidFill>
                  <a:prstClr val="black"/>
                </a:solidFill>
                <a:latin typeface="Times New Roman" panose="02020603050405020304" pitchFamily="18" charset="0"/>
                <a:cs typeface="Times New Roman" panose="02020603050405020304" pitchFamily="18" charset="0"/>
              </a:rPr>
              <a:t> map of the archaeological site</a:t>
            </a:r>
            <a:endParaRPr lang="ru-RU" sz="1600" dirty="0">
              <a:solidFill>
                <a:prstClr val="black"/>
              </a:solidFill>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61" y="162512"/>
            <a:ext cx="8119174" cy="5603057"/>
          </a:xfrm>
          <a:prstGeom prst="rect">
            <a:avLst/>
          </a:prstGeom>
        </p:spPr>
      </p:pic>
      <p:sp>
        <p:nvSpPr>
          <p:cNvPr id="10" name="Рамка 9"/>
          <p:cNvSpPr/>
          <p:nvPr/>
        </p:nvSpPr>
        <p:spPr>
          <a:xfrm>
            <a:off x="3682571" y="4131526"/>
            <a:ext cx="465683" cy="535258"/>
          </a:xfrm>
          <a:prstGeom prst="frame">
            <a:avLst>
              <a:gd name="adj1" fmla="val 8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17916" t="11697" b="1566"/>
          <a:stretch/>
        </p:blipFill>
        <p:spPr>
          <a:xfrm>
            <a:off x="7281745" y="2341755"/>
            <a:ext cx="4674847" cy="4332249"/>
          </a:xfrm>
          <a:prstGeom prst="rect">
            <a:avLst/>
          </a:prstGeom>
        </p:spPr>
      </p:pic>
      <p:sp>
        <p:nvSpPr>
          <p:cNvPr id="5" name="Стрелка вправо 4"/>
          <p:cNvSpPr/>
          <p:nvPr/>
        </p:nvSpPr>
        <p:spPr>
          <a:xfrm>
            <a:off x="4148254" y="4356099"/>
            <a:ext cx="4132146" cy="95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flipV="1">
            <a:off x="8030120" y="1001952"/>
            <a:ext cx="1537626" cy="109756"/>
          </a:xfrm>
          <a:prstGeom prst="leftArrow">
            <a:avLst>
              <a:gd name="adj1" fmla="val 3904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892569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27392</TotalTime>
  <Words>3302</Words>
  <Application>Microsoft Office PowerPoint</Application>
  <PresentationFormat>Широкоэкранный</PresentationFormat>
  <Paragraphs>223</Paragraphs>
  <Slides>30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Calibri</vt:lpstr>
      <vt:lpstr>Calibri Light</vt:lpstr>
      <vt:lpstr>Times New Roman</vt:lpstr>
      <vt:lpstr>Wingdings</vt:lpstr>
      <vt:lpstr>Тема Office</vt:lpstr>
      <vt:lpstr>  Complex architectural structures of the early Neolithic of the North Siberia  (based on materials from the ancient settlement Kayukovo 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АРХЕОЛОГИЧЕСКИЕ ДРЕВНОСТИ ЮГРЫ</dc:title>
  <dc:creator>HP</dc:creator>
  <cp:lastModifiedBy>Виктория Гаевская</cp:lastModifiedBy>
  <cp:revision>462</cp:revision>
  <cp:lastPrinted>2018-08-30T08:17:41Z</cp:lastPrinted>
  <dcterms:created xsi:type="dcterms:W3CDTF">2018-08-30T07:03:03Z</dcterms:created>
  <dcterms:modified xsi:type="dcterms:W3CDTF">2019-03-28T13:38:25Z</dcterms:modified>
</cp:coreProperties>
</file>