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87" r:id="rId13"/>
    <p:sldId id="268" r:id="rId14"/>
    <p:sldId id="269" r:id="rId15"/>
    <p:sldId id="286" r:id="rId16"/>
    <p:sldId id="283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8" r:id="rId25"/>
    <p:sldId id="279" r:id="rId26"/>
    <p:sldId id="288" r:id="rId27"/>
    <p:sldId id="289" r:id="rId28"/>
    <p:sldId id="280" r:id="rId29"/>
    <p:sldId id="281" r:id="rId30"/>
    <p:sldId id="282" r:id="rId3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85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../media/image3.png"/><Relationship Id="rId4" Type="http://schemas.openxmlformats.org/officeDocument/2006/relationships/image" Target="NUL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00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00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0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00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30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30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30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300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300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7.jpeg"/><Relationship Id="rId4" Type="http://schemas.openxmlformats.org/officeDocument/2006/relationships/image" Target="../media/image30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00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7.jpeg"/><Relationship Id="rId4" Type="http://schemas.openxmlformats.org/officeDocument/2006/relationships/image" Target="../media/image300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30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7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00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30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7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300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300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300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300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7" Type="http://schemas.openxmlformats.org/officeDocument/2006/relationships/image" Target="NULL"/><Relationship Id="rId12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0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00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png"/><Relationship Id="rId7" Type="http://schemas.openxmlformats.org/officeDocument/2006/relationships/image" Target="../media/image3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0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jpeg"/><Relationship Id="rId4" Type="http://schemas.openxmlformats.org/officeDocument/2006/relationships/image" Target="../media/image300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0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300.sv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microsoft.com/office/2007/relationships/hdphoto" Target="../media/hdphoto1.wdp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300.sv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300.sv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0" t="2723" r="20440" b="26498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3472" y="-1"/>
            <a:ext cx="9144000" cy="5143501"/>
          </a:xfrm>
          <a:prstGeom prst="rect">
            <a:avLst/>
          </a:prstGeom>
          <a:solidFill>
            <a:srgbClr val="1143C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22C6C234-0F2D-D50A-5430-A10C02EC5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938697"/>
            <a:ext cx="9039497" cy="2446342"/>
          </a:xfrm>
        </p:spPr>
        <p:txBody>
          <a:bodyPr anchor="ctr"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ru-RU" sz="2800" b="1" dirty="0">
                <a:solidFill>
                  <a:prstClr val="white"/>
                </a:solidFill>
                <a:latin typeface="Palatino Linotype"/>
              </a:rPr>
              <a:t>Замещение </a:t>
            </a:r>
            <a:r>
              <a:rPr lang="ru-RU" sz="2800" b="1" dirty="0" err="1">
                <a:solidFill>
                  <a:prstClr val="white"/>
                </a:solidFill>
                <a:latin typeface="Palatino Linotype"/>
              </a:rPr>
              <a:t>втульчатых</a:t>
            </a:r>
            <a:r>
              <a:rPr lang="ru-RU" sz="2800" b="1" dirty="0">
                <a:solidFill>
                  <a:prstClr val="white"/>
                </a:solidFill>
                <a:latin typeface="Palatino Linotype"/>
              </a:rPr>
              <a:t> топоров </a:t>
            </a:r>
            <a:r>
              <a:rPr lang="ru-RU" sz="2800" b="1" dirty="0" err="1">
                <a:solidFill>
                  <a:prstClr val="white"/>
                </a:solidFill>
                <a:latin typeface="Palatino Linotype"/>
              </a:rPr>
              <a:t>проушенными</a:t>
            </a:r>
            <a:r>
              <a:rPr lang="ru-RU" sz="2800" b="1" dirty="0">
                <a:solidFill>
                  <a:prstClr val="white"/>
                </a:solidFill>
                <a:latin typeface="Palatino Linotype"/>
              </a:rPr>
              <a:t> </a:t>
            </a:r>
            <a:r>
              <a:rPr lang="ru-RU" sz="2800" b="1" dirty="0" smtClean="0">
                <a:solidFill>
                  <a:prstClr val="white"/>
                </a:solidFill>
                <a:latin typeface="Palatino Linotype"/>
              </a:rPr>
              <a:t/>
            </a:r>
            <a:br>
              <a:rPr lang="ru-RU" sz="2800" b="1" dirty="0" smtClean="0">
                <a:solidFill>
                  <a:prstClr val="white"/>
                </a:solidFill>
                <a:latin typeface="Palatino Linotype"/>
              </a:rPr>
            </a:br>
            <a:r>
              <a:rPr lang="ru-RU" sz="2800" b="1" dirty="0" smtClean="0">
                <a:solidFill>
                  <a:prstClr val="white"/>
                </a:solidFill>
                <a:latin typeface="Palatino Linotype"/>
              </a:rPr>
              <a:t>в </a:t>
            </a:r>
            <a:r>
              <a:rPr lang="ru-RU" sz="2800" b="1" dirty="0">
                <a:solidFill>
                  <a:prstClr val="white"/>
                </a:solidFill>
                <a:latin typeface="Palatino Linotype"/>
              </a:rPr>
              <a:t>ХI-XIII вв. как маркер древнерусского освоения Севера Западной Сибири</a:t>
            </a:r>
            <a:endParaRPr lang="ru-RU" sz="2800" b="1" dirty="0">
              <a:solidFill>
                <a:schemeClr val="bg1"/>
              </a:solidFill>
              <a:latin typeface="Palatino Linotype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FF31AD1-10CC-CFF0-69C2-8659C3203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2133" y="218324"/>
            <a:ext cx="1195907" cy="5705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DFDDBA8-E045-0C54-12B7-29EDDA02D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99111" y="4778670"/>
            <a:ext cx="1261502" cy="137281"/>
          </a:xfrm>
          <a:prstGeom prst="rect">
            <a:avLst/>
          </a:prstGeom>
        </p:spPr>
      </p:pic>
      <p:sp>
        <p:nvSpPr>
          <p:cNvPr id="15" name="object 10">
            <a:extLst>
              <a:ext uri="{FF2B5EF4-FFF2-40B4-BE49-F238E27FC236}">
                <a16:creationId xmlns:a16="http://schemas.microsoft.com/office/drawing/2014/main" xmlns="" id="{1FE2C19C-C461-AF1A-0DB5-AB8C1EFC058B}"/>
              </a:ext>
            </a:extLst>
          </p:cNvPr>
          <p:cNvSpPr txBox="1"/>
          <p:nvPr/>
        </p:nvSpPr>
        <p:spPr>
          <a:xfrm>
            <a:off x="7380312" y="143298"/>
            <a:ext cx="1763689" cy="86626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00299"/>
              </a:lnSpc>
              <a:spcBef>
                <a:spcPts val="75"/>
              </a:spcBef>
            </a:pPr>
            <a:r>
              <a:rPr b="1" dirty="0" err="1" smtClean="0">
                <a:solidFill>
                  <a:srgbClr val="FFFFFF"/>
                </a:solidFill>
                <a:latin typeface="Montserrat" pitchFamily="2" charset="-52"/>
                <a:cs typeface="Verdana"/>
              </a:rPr>
              <a:t>Думать</a:t>
            </a:r>
            <a:r>
              <a:rPr lang="ru-RU" b="1" dirty="0" smtClean="0">
                <a:solidFill>
                  <a:srgbClr val="FFFFFF"/>
                </a:solidFill>
                <a:latin typeface="Montserrat" pitchFamily="2" charset="-52"/>
                <a:cs typeface="Verdana"/>
              </a:rPr>
              <a:t>.</a:t>
            </a:r>
            <a:endParaRPr lang="ru-RU" b="1" dirty="0">
              <a:solidFill>
                <a:srgbClr val="FFFFFF"/>
              </a:solidFill>
              <a:latin typeface="Montserrat" pitchFamily="2" charset="-52"/>
              <a:cs typeface="Verdana"/>
            </a:endParaRPr>
          </a:p>
          <a:p>
            <a:pPr marL="9525" marR="3810">
              <a:lnSpc>
                <a:spcPct val="100299"/>
              </a:lnSpc>
              <a:spcBef>
                <a:spcPts val="75"/>
              </a:spcBef>
            </a:pPr>
            <a:r>
              <a:rPr b="1" dirty="0" err="1" smtClean="0">
                <a:solidFill>
                  <a:srgbClr val="FFFFFF"/>
                </a:solidFill>
                <a:latin typeface="Montserrat" pitchFamily="2" charset="-52"/>
                <a:cs typeface="Verdana"/>
              </a:rPr>
              <a:t>Действовать</a:t>
            </a:r>
            <a:r>
              <a:rPr lang="ru-RU" b="1" dirty="0" smtClean="0">
                <a:solidFill>
                  <a:srgbClr val="FFFFFF"/>
                </a:solidFill>
                <a:latin typeface="Montserrat" pitchFamily="2" charset="-52"/>
                <a:cs typeface="Verdana"/>
              </a:rPr>
              <a:t>.</a:t>
            </a:r>
            <a:endParaRPr lang="ru-RU" b="1" dirty="0">
              <a:solidFill>
                <a:srgbClr val="FFFFFF"/>
              </a:solidFill>
              <a:latin typeface="Montserrat" pitchFamily="2" charset="-52"/>
              <a:cs typeface="Verdana"/>
            </a:endParaRPr>
          </a:p>
          <a:p>
            <a:pPr marL="9525" marR="3810">
              <a:lnSpc>
                <a:spcPct val="100299"/>
              </a:lnSpc>
              <a:spcBef>
                <a:spcPts val="75"/>
              </a:spcBef>
            </a:pPr>
            <a:r>
              <a:rPr b="1" dirty="0" err="1" smtClean="0">
                <a:solidFill>
                  <a:srgbClr val="FFFFFF"/>
                </a:solidFill>
                <a:latin typeface="Montserrat" pitchFamily="2" charset="-52"/>
                <a:cs typeface="Verdana"/>
              </a:rPr>
              <a:t>Достигать</a:t>
            </a:r>
            <a:r>
              <a:rPr lang="ru-RU" b="1" dirty="0" smtClean="0">
                <a:solidFill>
                  <a:srgbClr val="FFFFFF"/>
                </a:solidFill>
                <a:latin typeface="Montserrat" pitchFamily="2" charset="-52"/>
                <a:cs typeface="Verdana"/>
              </a:rPr>
              <a:t>.</a:t>
            </a:r>
            <a:endParaRPr b="1" dirty="0">
              <a:latin typeface="Montserrat" pitchFamily="2" charset="-52"/>
              <a:cs typeface="Verdan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40152" y="4467046"/>
            <a:ext cx="302433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  <a:latin typeface="Montserrat" panose="00000500000000000000" pitchFamily="2" charset="-52"/>
              </a:rPr>
              <a:t>Кардаш</a:t>
            </a:r>
            <a:r>
              <a:rPr lang="ru-RU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 О. В., </a:t>
            </a:r>
            <a:r>
              <a:rPr lang="ru-RU" dirty="0" err="1" smtClean="0">
                <a:solidFill>
                  <a:schemeClr val="bg1"/>
                </a:solidFill>
                <a:latin typeface="Montserrat" panose="00000500000000000000" pitchFamily="2" charset="-52"/>
              </a:rPr>
              <a:t>к.и.н</a:t>
            </a:r>
            <a:r>
              <a:rPr lang="ru-RU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.</a:t>
            </a:r>
          </a:p>
          <a:p>
            <a:r>
              <a:rPr lang="ru-RU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Ермакова К. К.</a:t>
            </a:r>
            <a:endParaRPr lang="ru-RU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946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xmlns="" id="{7A40385F-CA63-7C40-FBEE-B2C7EFC4D9DD}"/>
              </a:ext>
            </a:extLst>
          </p:cNvPr>
          <p:cNvSpPr/>
          <p:nvPr/>
        </p:nvSpPr>
        <p:spPr>
          <a:xfrm>
            <a:off x="0" y="0"/>
            <a:ext cx="9144000" cy="561109"/>
          </a:xfrm>
          <a:custGeom>
            <a:avLst/>
            <a:gdLst/>
            <a:ahLst/>
            <a:cxnLst/>
            <a:rect l="l" t="t" r="r" b="b"/>
            <a:pathLst>
              <a:path w="20104100" h="1790064">
                <a:moveTo>
                  <a:pt x="20104099" y="0"/>
                </a:moveTo>
                <a:lnTo>
                  <a:pt x="0" y="0"/>
                </a:lnTo>
                <a:lnTo>
                  <a:pt x="0" y="1789715"/>
                </a:lnTo>
                <a:lnTo>
                  <a:pt x="20104099" y="178971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F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54CD8B3-E4C0-3EAF-5AB5-9580E50B3CCA}"/>
              </a:ext>
            </a:extLst>
          </p:cNvPr>
          <p:cNvSpPr txBox="1">
            <a:spLocks/>
          </p:cNvSpPr>
          <p:nvPr/>
        </p:nvSpPr>
        <p:spPr>
          <a:xfrm>
            <a:off x="29893" y="0"/>
            <a:ext cx="8203280" cy="56110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4. Ансамбль </a:t>
            </a:r>
            <a:r>
              <a:rPr lang="ru-RU" sz="2700" b="1" dirty="0" err="1">
                <a:solidFill>
                  <a:schemeClr val="bg1"/>
                </a:solidFill>
                <a:latin typeface="Montserrat" pitchFamily="2" charset="-52"/>
              </a:rPr>
              <a:t>Кинтусовское</a:t>
            </a:r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 4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C19BD14-F6B1-F871-4C9B-1D929B79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862A-80D5-4DE9-9D91-65C094DD354F}" type="slidenum">
              <a:rPr lang="ru-RU" smtClean="0"/>
              <a:t>10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31CE6A-3CFC-0808-F827-D5EE9707C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85665" y="102738"/>
            <a:ext cx="745460" cy="355633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2"/>
          <a:stretch/>
        </p:blipFill>
        <p:spPr bwMode="auto">
          <a:xfrm>
            <a:off x="3235094" y="564841"/>
            <a:ext cx="2631317" cy="458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153" b="47726"/>
          <a:stretch/>
        </p:blipFill>
        <p:spPr bwMode="auto">
          <a:xfrm>
            <a:off x="346473" y="2467540"/>
            <a:ext cx="2054984" cy="238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196" y="561109"/>
            <a:ext cx="3490804" cy="458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>
          <a:xfrm rot="600000">
            <a:off x="6657975" y="2053192"/>
            <a:ext cx="100013" cy="204233"/>
          </a:xfrm>
          <a:prstGeom prst="ellipse">
            <a:avLst/>
          </a:prstGeom>
          <a:noFill/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4905375" y="2749670"/>
            <a:ext cx="223838" cy="284672"/>
          </a:xfrm>
          <a:prstGeom prst="ellipse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2D76BBB-79B1-3D56-EB7B-0A7694A31654}"/>
              </a:ext>
            </a:extLst>
          </p:cNvPr>
          <p:cNvSpPr txBox="1"/>
          <p:nvPr/>
        </p:nvSpPr>
        <p:spPr>
          <a:xfrm>
            <a:off x="29893" y="564841"/>
            <a:ext cx="3522034" cy="2177519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342900" indent="-342900">
              <a:buClr>
                <a:srgbClr val="001F82"/>
              </a:buClr>
              <a:buFont typeface="+mj-lt"/>
              <a:buAutoNum type="arabicPeriod"/>
            </a:pPr>
            <a:r>
              <a:rPr lang="ru-RU" sz="1400" dirty="0" smtClean="0">
                <a:latin typeface="Montserrat"/>
              </a:rPr>
              <a:t>Селище </a:t>
            </a:r>
            <a:r>
              <a:rPr lang="ru-RU" sz="1400" dirty="0" err="1" smtClean="0">
                <a:latin typeface="Montserrat"/>
              </a:rPr>
              <a:t>Кинтусовское</a:t>
            </a:r>
            <a:r>
              <a:rPr lang="ru-RU" sz="1400" dirty="0" smtClean="0">
                <a:latin typeface="Montserrat"/>
              </a:rPr>
              <a:t> 4 </a:t>
            </a:r>
            <a:r>
              <a:rPr lang="en-US" sz="1400" dirty="0" smtClean="0">
                <a:latin typeface="Montserrat"/>
              </a:rPr>
              <a:t/>
            </a:r>
            <a:br>
              <a:rPr lang="en-US" sz="1400" dirty="0" smtClean="0">
                <a:latin typeface="Montserrat"/>
              </a:rPr>
            </a:br>
            <a:r>
              <a:rPr lang="ru-RU" sz="1400" dirty="0" smtClean="0">
                <a:latin typeface="Montserrat"/>
              </a:rPr>
              <a:t>(поздняя бронза-РЖВ)</a:t>
            </a:r>
          </a:p>
          <a:p>
            <a:pPr marL="342900" indent="-342900">
              <a:buClr>
                <a:srgbClr val="001F82"/>
              </a:buClr>
              <a:buFont typeface="+mj-lt"/>
              <a:buAutoNum type="arabicPeriod"/>
            </a:pPr>
            <a:r>
              <a:rPr lang="ru-RU" sz="1400" b="1" dirty="0" smtClean="0">
                <a:latin typeface="Montserrat"/>
              </a:rPr>
              <a:t>Городище </a:t>
            </a:r>
            <a:r>
              <a:rPr lang="ru-RU" sz="1400" b="1" dirty="0" err="1" smtClean="0">
                <a:latin typeface="Montserrat"/>
              </a:rPr>
              <a:t>Кинтусовское</a:t>
            </a:r>
            <a:r>
              <a:rPr lang="ru-RU" sz="1400" b="1" dirty="0" smtClean="0">
                <a:latin typeface="Montserrat"/>
              </a:rPr>
              <a:t> </a:t>
            </a:r>
            <a:r>
              <a:rPr lang="en-US" sz="1400" b="1" dirty="0" smtClean="0">
                <a:latin typeface="Montserrat"/>
              </a:rPr>
              <a:t>4</a:t>
            </a:r>
            <a:br>
              <a:rPr lang="en-US" sz="1400" b="1" dirty="0" smtClean="0">
                <a:latin typeface="Montserrat"/>
              </a:rPr>
            </a:br>
            <a:r>
              <a:rPr lang="ru-RU" sz="1400" b="1" dirty="0" smtClean="0">
                <a:latin typeface="Montserrat"/>
              </a:rPr>
              <a:t>(</a:t>
            </a:r>
            <a:r>
              <a:rPr lang="en-US" sz="1400" b="1" dirty="0" smtClean="0">
                <a:latin typeface="Montserrat"/>
              </a:rPr>
              <a:t>IV-VI </a:t>
            </a:r>
            <a:r>
              <a:rPr lang="ru-RU" sz="1400" b="1" dirty="0" smtClean="0">
                <a:latin typeface="Montserrat"/>
              </a:rPr>
              <a:t>вв. н.э.)</a:t>
            </a:r>
          </a:p>
          <a:p>
            <a:pPr marL="342900" indent="-342900">
              <a:buClr>
                <a:srgbClr val="001F82"/>
              </a:buClr>
              <a:buFont typeface="+mj-lt"/>
              <a:buAutoNum type="arabicPeriod"/>
            </a:pPr>
            <a:r>
              <a:rPr lang="ru-RU" sz="1400" b="1" dirty="0" smtClean="0">
                <a:latin typeface="Montserrat"/>
              </a:rPr>
              <a:t>Могильник </a:t>
            </a:r>
            <a:r>
              <a:rPr lang="ru-RU" sz="1400" b="1" dirty="0" err="1" smtClean="0">
                <a:latin typeface="Montserrat"/>
              </a:rPr>
              <a:t>Кинтусовский</a:t>
            </a:r>
            <a:r>
              <a:rPr lang="ru-RU" sz="1400" b="1" dirty="0" smtClean="0">
                <a:latin typeface="Montserrat"/>
              </a:rPr>
              <a:t> 4</a:t>
            </a:r>
            <a:r>
              <a:rPr lang="en-US" sz="1400" b="1" dirty="0" smtClean="0">
                <a:latin typeface="Montserrat"/>
              </a:rPr>
              <a:t/>
            </a:r>
            <a:br>
              <a:rPr lang="en-US" sz="1400" b="1" dirty="0" smtClean="0">
                <a:latin typeface="Montserrat"/>
              </a:rPr>
            </a:br>
            <a:r>
              <a:rPr lang="ru-RU" sz="1400" b="1" dirty="0" smtClean="0">
                <a:latin typeface="Montserrat"/>
              </a:rPr>
              <a:t>(</a:t>
            </a:r>
            <a:r>
              <a:rPr lang="en-US" sz="1400" b="1" dirty="0" smtClean="0">
                <a:latin typeface="Montserrat"/>
              </a:rPr>
              <a:t>IX-XVII </a:t>
            </a:r>
            <a:r>
              <a:rPr lang="ru-RU" sz="1400" b="1" dirty="0" smtClean="0">
                <a:latin typeface="Montserrat"/>
              </a:rPr>
              <a:t>вв. </a:t>
            </a:r>
            <a:r>
              <a:rPr lang="ru-RU" sz="1400" b="1" dirty="0">
                <a:latin typeface="Montserrat"/>
              </a:rPr>
              <a:t>н.э.) </a:t>
            </a:r>
            <a:r>
              <a:rPr lang="en-US" sz="1400" b="1" dirty="0" smtClean="0">
                <a:latin typeface="Montserrat"/>
              </a:rPr>
              <a:t>- </a:t>
            </a:r>
            <a:r>
              <a:rPr lang="ru-RU" sz="1400" b="1" u="sng" dirty="0" smtClean="0">
                <a:latin typeface="Montserrat"/>
              </a:rPr>
              <a:t>Погребения </a:t>
            </a:r>
            <a:r>
              <a:rPr lang="ru-RU" sz="1400" b="1" u="sng" dirty="0">
                <a:latin typeface="Montserrat"/>
              </a:rPr>
              <a:t>5 и 6</a:t>
            </a:r>
          </a:p>
          <a:p>
            <a:pPr marL="342900" indent="-342900">
              <a:buClr>
                <a:srgbClr val="001F82"/>
              </a:buClr>
              <a:buFont typeface="+mj-lt"/>
              <a:buAutoNum type="arabicPeriod"/>
            </a:pPr>
            <a:r>
              <a:rPr lang="ru-RU" sz="1400" dirty="0" smtClean="0">
                <a:latin typeface="Montserrat"/>
              </a:rPr>
              <a:t>Святилище </a:t>
            </a:r>
            <a:r>
              <a:rPr lang="ru-RU" sz="1400" dirty="0" err="1" smtClean="0">
                <a:latin typeface="Montserrat"/>
              </a:rPr>
              <a:t>Сайгатинское</a:t>
            </a:r>
            <a:r>
              <a:rPr lang="ru-RU" sz="1400" dirty="0" smtClean="0">
                <a:latin typeface="Montserrat"/>
              </a:rPr>
              <a:t> 1  </a:t>
            </a:r>
            <a:r>
              <a:rPr lang="en-US" sz="1400" dirty="0" smtClean="0">
                <a:latin typeface="Montserrat"/>
              </a:rPr>
              <a:t/>
            </a:r>
            <a:br>
              <a:rPr lang="en-US" sz="1400" dirty="0" smtClean="0">
                <a:latin typeface="Montserrat"/>
              </a:rPr>
            </a:br>
            <a:r>
              <a:rPr lang="ru-RU" sz="1400" dirty="0" smtClean="0">
                <a:latin typeface="Montserrat"/>
              </a:rPr>
              <a:t>(</a:t>
            </a:r>
            <a:r>
              <a:rPr lang="en-US" sz="1400" dirty="0" smtClean="0">
                <a:latin typeface="Montserrat"/>
              </a:rPr>
              <a:t>X-XIV </a:t>
            </a:r>
            <a:r>
              <a:rPr lang="ru-RU" sz="1400" dirty="0" smtClean="0">
                <a:latin typeface="Montserrat"/>
              </a:rPr>
              <a:t>вв. н.э.)</a:t>
            </a:r>
          </a:p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endParaRPr lang="ru-RU" sz="1050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0752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xmlns="" id="{7A40385F-CA63-7C40-FBEE-B2C7EFC4D9DD}"/>
              </a:ext>
            </a:extLst>
          </p:cNvPr>
          <p:cNvSpPr/>
          <p:nvPr/>
        </p:nvSpPr>
        <p:spPr>
          <a:xfrm>
            <a:off x="0" y="1"/>
            <a:ext cx="9144000" cy="606669"/>
          </a:xfrm>
          <a:custGeom>
            <a:avLst/>
            <a:gdLst/>
            <a:ahLst/>
            <a:cxnLst/>
            <a:rect l="l" t="t" r="r" b="b"/>
            <a:pathLst>
              <a:path w="20104100" h="1790064">
                <a:moveTo>
                  <a:pt x="20104099" y="0"/>
                </a:moveTo>
                <a:lnTo>
                  <a:pt x="0" y="0"/>
                </a:lnTo>
                <a:lnTo>
                  <a:pt x="0" y="1789715"/>
                </a:lnTo>
                <a:lnTo>
                  <a:pt x="20104099" y="178971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F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54CD8B3-E4C0-3EAF-5AB5-9580E50B3CCA}"/>
              </a:ext>
            </a:extLst>
          </p:cNvPr>
          <p:cNvSpPr txBox="1">
            <a:spLocks/>
          </p:cNvSpPr>
          <p:nvPr/>
        </p:nvSpPr>
        <p:spPr>
          <a:xfrm>
            <a:off x="148807" y="0"/>
            <a:ext cx="8084366" cy="60667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5. Система крепления </a:t>
            </a:r>
            <a:r>
              <a:rPr lang="ru-RU" sz="2700" b="1" dirty="0" err="1">
                <a:solidFill>
                  <a:schemeClr val="bg1"/>
                </a:solidFill>
                <a:latin typeface="Montserrat" pitchFamily="2" charset="-52"/>
              </a:rPr>
              <a:t>втульчатых</a:t>
            </a:r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 топоров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C19BD14-F6B1-F871-4C9B-1D929B79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862A-80D5-4DE9-9D91-65C094DD354F}" type="slidenum">
              <a:rPr lang="ru-RU" smtClean="0"/>
              <a:t>11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31CE6A-3CFC-0808-F827-D5EE9707C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8591" y="105323"/>
            <a:ext cx="830126" cy="396024"/>
          </a:xfrm>
          <a:prstGeom prst="rect">
            <a:avLst/>
          </a:prstGeom>
        </p:spPr>
      </p:pic>
      <p:pic>
        <p:nvPicPr>
          <p:cNvPr id="1026" name="Picture 2" descr="F:\Рабочий стол\Конференции\Кирпичников\Топоры\21-05-2024_09-05-07\топоры вьетнам вар 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/>
          <a:stretch/>
        </p:blipFill>
        <p:spPr bwMode="auto">
          <a:xfrm>
            <a:off x="2727770" y="699542"/>
            <a:ext cx="6416230" cy="44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6390" y="699542"/>
            <a:ext cx="25913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Втульчатые</a:t>
            </a:r>
            <a:r>
              <a:rPr lang="ru-RU" dirty="0" smtClean="0"/>
              <a:t> топоры народа </a:t>
            </a:r>
            <a:r>
              <a:rPr lang="ru-RU" dirty="0" err="1"/>
              <a:t>б</a:t>
            </a:r>
            <a:r>
              <a:rPr lang="ru-RU" dirty="0" err="1" smtClean="0"/>
              <a:t>о</a:t>
            </a:r>
            <a:r>
              <a:rPr lang="ru-RU" dirty="0" smtClean="0"/>
              <a:t> нар из этнографической коллекции музея в г. </a:t>
            </a:r>
            <a:r>
              <a:rPr lang="ru-RU" dirty="0" err="1" smtClean="0"/>
              <a:t>Плейку</a:t>
            </a:r>
            <a:r>
              <a:rPr lang="ru-RU" dirty="0" smtClean="0"/>
              <a:t> (1) и </a:t>
            </a:r>
            <a:r>
              <a:rPr lang="ru-RU" dirty="0"/>
              <a:t>В</a:t>
            </a:r>
            <a:r>
              <a:rPr lang="ru-RU" dirty="0" smtClean="0"/>
              <a:t>ьетнамского этнографического музея в г. Ханое (2, 3)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869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xmlns="" id="{7A40385F-CA63-7C40-FBEE-B2C7EFC4D9DD}"/>
              </a:ext>
            </a:extLst>
          </p:cNvPr>
          <p:cNvSpPr/>
          <p:nvPr/>
        </p:nvSpPr>
        <p:spPr>
          <a:xfrm>
            <a:off x="0" y="1"/>
            <a:ext cx="9144000" cy="606669"/>
          </a:xfrm>
          <a:custGeom>
            <a:avLst/>
            <a:gdLst/>
            <a:ahLst/>
            <a:cxnLst/>
            <a:rect l="l" t="t" r="r" b="b"/>
            <a:pathLst>
              <a:path w="20104100" h="1790064">
                <a:moveTo>
                  <a:pt x="20104099" y="0"/>
                </a:moveTo>
                <a:lnTo>
                  <a:pt x="0" y="0"/>
                </a:lnTo>
                <a:lnTo>
                  <a:pt x="0" y="1789715"/>
                </a:lnTo>
                <a:lnTo>
                  <a:pt x="20104099" y="178971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F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54CD8B3-E4C0-3EAF-5AB5-9580E50B3CCA}"/>
              </a:ext>
            </a:extLst>
          </p:cNvPr>
          <p:cNvSpPr txBox="1">
            <a:spLocks/>
          </p:cNvSpPr>
          <p:nvPr/>
        </p:nvSpPr>
        <p:spPr>
          <a:xfrm>
            <a:off x="148807" y="0"/>
            <a:ext cx="8084366" cy="60667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5. Система крепления </a:t>
            </a:r>
            <a:r>
              <a:rPr lang="ru-RU" sz="2700" b="1" dirty="0" err="1">
                <a:solidFill>
                  <a:schemeClr val="bg1"/>
                </a:solidFill>
                <a:latin typeface="Montserrat" pitchFamily="2" charset="-52"/>
              </a:rPr>
              <a:t>втульчатых</a:t>
            </a:r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 топоров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C19BD14-F6B1-F871-4C9B-1D929B79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862A-80D5-4DE9-9D91-65C094DD354F}" type="slidenum">
              <a:rPr lang="ru-RU" smtClean="0"/>
              <a:t>12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31CE6A-3CFC-0808-F827-D5EE9707C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8591" y="105323"/>
            <a:ext cx="830126" cy="3960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6390" y="699542"/>
            <a:ext cx="2591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Реконструкция системы крепления </a:t>
            </a:r>
            <a:r>
              <a:rPr lang="ru-RU" dirty="0" err="1" smtClean="0"/>
              <a:t>втульчатого</a:t>
            </a:r>
            <a:r>
              <a:rPr lang="ru-RU" dirty="0" smtClean="0"/>
              <a:t> топора в рукоять с веткой</a:t>
            </a:r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769" y="606670"/>
            <a:ext cx="4144271" cy="45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95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:\USERS\Desktop\Снимок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3387099"/>
            <a:ext cx="2714625" cy="175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xmlns="" id="{7A40385F-CA63-7C40-FBEE-B2C7EFC4D9DD}"/>
              </a:ext>
            </a:extLst>
          </p:cNvPr>
          <p:cNvSpPr/>
          <p:nvPr/>
        </p:nvSpPr>
        <p:spPr>
          <a:xfrm>
            <a:off x="0" y="0"/>
            <a:ext cx="9144000" cy="814180"/>
          </a:xfrm>
          <a:custGeom>
            <a:avLst/>
            <a:gdLst/>
            <a:ahLst/>
            <a:cxnLst/>
            <a:rect l="l" t="t" r="r" b="b"/>
            <a:pathLst>
              <a:path w="20104100" h="1790064">
                <a:moveTo>
                  <a:pt x="20104099" y="0"/>
                </a:moveTo>
                <a:lnTo>
                  <a:pt x="0" y="0"/>
                </a:lnTo>
                <a:lnTo>
                  <a:pt x="0" y="1789715"/>
                </a:lnTo>
                <a:lnTo>
                  <a:pt x="20104099" y="178971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F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54CD8B3-E4C0-3EAF-5AB5-9580E50B3CCA}"/>
              </a:ext>
            </a:extLst>
          </p:cNvPr>
          <p:cNvSpPr txBox="1">
            <a:spLocks/>
          </p:cNvSpPr>
          <p:nvPr/>
        </p:nvSpPr>
        <p:spPr>
          <a:xfrm>
            <a:off x="122927" y="0"/>
            <a:ext cx="8110246" cy="81418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Montserrat" pitchFamily="2" charset="-52"/>
              </a:rPr>
              <a:t>6</a:t>
            </a:r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. Могильник </a:t>
            </a:r>
            <a:r>
              <a:rPr lang="ru-RU" sz="2700" b="1" dirty="0" err="1">
                <a:solidFill>
                  <a:schemeClr val="bg1"/>
                </a:solidFill>
                <a:latin typeface="Montserrat" pitchFamily="2" charset="-52"/>
              </a:rPr>
              <a:t>Сайгатинский</a:t>
            </a:r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 </a:t>
            </a:r>
            <a:r>
              <a:rPr lang="en-US" sz="2700" b="1" dirty="0">
                <a:solidFill>
                  <a:schemeClr val="bg1"/>
                </a:solidFill>
                <a:latin typeface="Montserrat" pitchFamily="2" charset="-52"/>
              </a:rPr>
              <a:t>I </a:t>
            </a:r>
            <a:endParaRPr lang="ru-RU" sz="27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C19BD14-F6B1-F871-4C9B-1D929B79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862A-80D5-4DE9-9D91-65C094DD354F}" type="slidenum">
              <a:rPr lang="ru-RU" smtClean="0"/>
              <a:t>13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31CE6A-3CFC-0808-F827-D5EE9707C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35219" y="121827"/>
            <a:ext cx="1195907" cy="57052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007" y="794410"/>
            <a:ext cx="2078468" cy="43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6" b="20630"/>
          <a:stretch/>
        </p:blipFill>
        <p:spPr bwMode="auto">
          <a:xfrm>
            <a:off x="1501797" y="828003"/>
            <a:ext cx="2240105" cy="279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D76BBB-79B1-3D56-EB7B-0A7694A31654}"/>
              </a:ext>
            </a:extLst>
          </p:cNvPr>
          <p:cNvSpPr txBox="1"/>
          <p:nvPr/>
        </p:nvSpPr>
        <p:spPr>
          <a:xfrm>
            <a:off x="1" y="814180"/>
            <a:ext cx="1976437" cy="2008242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Montserrat"/>
              </a:rPr>
              <a:t>Хронология: </a:t>
            </a:r>
            <a:r>
              <a:rPr lang="ru-RU" sz="1400" dirty="0" smtClean="0">
                <a:latin typeface="Montserrat"/>
              </a:rPr>
              <a:t/>
            </a:r>
            <a:br>
              <a:rPr lang="ru-RU" sz="1400" dirty="0" smtClean="0">
                <a:latin typeface="Montserrat"/>
              </a:rPr>
            </a:br>
            <a:r>
              <a:rPr lang="ru-RU" sz="1400" b="1" dirty="0" smtClean="0">
                <a:latin typeface="Montserrat"/>
              </a:rPr>
              <a:t>X-</a:t>
            </a:r>
            <a:r>
              <a:rPr lang="en-US" sz="1400" b="1" dirty="0">
                <a:latin typeface="Montserrat"/>
              </a:rPr>
              <a:t>XI</a:t>
            </a:r>
            <a:r>
              <a:rPr lang="ru-RU" sz="1400" b="1" dirty="0">
                <a:latin typeface="Montserrat"/>
              </a:rPr>
              <a:t> вв</a:t>
            </a:r>
            <a:r>
              <a:rPr lang="ru-RU" sz="1400" b="1" dirty="0" smtClean="0">
                <a:latin typeface="Montserrat"/>
              </a:rPr>
              <a:t>.</a:t>
            </a:r>
            <a:endParaRPr lang="ru-RU" sz="1400" b="1" dirty="0">
              <a:latin typeface="Montserrat"/>
            </a:endParaRPr>
          </a:p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Montserrat"/>
              </a:rPr>
              <a:t>Годы исследования: </a:t>
            </a:r>
            <a:r>
              <a:rPr lang="ru-RU" sz="1400" b="1" dirty="0" smtClean="0">
                <a:latin typeface="Montserrat"/>
              </a:rPr>
              <a:t>1983-1985</a:t>
            </a:r>
          </a:p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Montserrat"/>
              </a:rPr>
              <a:t>Автор раскопок</a:t>
            </a:r>
            <a:r>
              <a:rPr lang="ru-RU" sz="1400" dirty="0">
                <a:latin typeface="Montserrat"/>
              </a:rPr>
              <a:t>: </a:t>
            </a:r>
            <a:r>
              <a:rPr lang="ru-RU" sz="1400" b="1" dirty="0" smtClean="0">
                <a:latin typeface="Montserrat"/>
              </a:rPr>
              <a:t>Л. М. Терехова, </a:t>
            </a:r>
            <a:br>
              <a:rPr lang="ru-RU" sz="1400" b="1" dirty="0" smtClean="0">
                <a:latin typeface="Montserrat"/>
              </a:rPr>
            </a:br>
            <a:r>
              <a:rPr lang="ru-RU" sz="1400" b="1" dirty="0" smtClean="0">
                <a:latin typeface="Montserrat"/>
              </a:rPr>
              <a:t>А. П. Зыков</a:t>
            </a:r>
          </a:p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Montserrat"/>
              </a:rPr>
              <a:t>Погребение </a:t>
            </a:r>
            <a:r>
              <a:rPr lang="ru-RU" sz="1400" dirty="0" smtClean="0">
                <a:latin typeface="Montserrat"/>
              </a:rPr>
              <a:t>73</a:t>
            </a:r>
            <a:endParaRPr lang="ru-RU" sz="1400" dirty="0">
              <a:latin typeface="Montserrat"/>
            </a:endParaRPr>
          </a:p>
        </p:txBody>
      </p:sp>
      <p:pic>
        <p:nvPicPr>
          <p:cNvPr id="10" name="Picture 2" descr="F:\Рабочий стол\Конференции\Кирпичников\Топоры\Карта Западной Сибири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3" t="43896" r="27735" b="23802"/>
          <a:stretch/>
        </p:blipFill>
        <p:spPr bwMode="auto">
          <a:xfrm>
            <a:off x="4991100" y="794410"/>
            <a:ext cx="4152901" cy="432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291262" y="2176462"/>
            <a:ext cx="2852738" cy="30003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98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xmlns="" id="{7A40385F-CA63-7C40-FBEE-B2C7EFC4D9DD}"/>
              </a:ext>
            </a:extLst>
          </p:cNvPr>
          <p:cNvSpPr/>
          <p:nvPr/>
        </p:nvSpPr>
        <p:spPr>
          <a:xfrm>
            <a:off x="0" y="1"/>
            <a:ext cx="9144000" cy="618770"/>
          </a:xfrm>
          <a:custGeom>
            <a:avLst/>
            <a:gdLst/>
            <a:ahLst/>
            <a:cxnLst/>
            <a:rect l="l" t="t" r="r" b="b"/>
            <a:pathLst>
              <a:path w="20104100" h="1790064">
                <a:moveTo>
                  <a:pt x="20104099" y="0"/>
                </a:moveTo>
                <a:lnTo>
                  <a:pt x="0" y="0"/>
                </a:lnTo>
                <a:lnTo>
                  <a:pt x="0" y="1789715"/>
                </a:lnTo>
                <a:lnTo>
                  <a:pt x="20104099" y="178971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F8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54CD8B3-E4C0-3EAF-5AB5-9580E50B3CCA}"/>
              </a:ext>
            </a:extLst>
          </p:cNvPr>
          <p:cNvSpPr txBox="1">
            <a:spLocks/>
          </p:cNvSpPr>
          <p:nvPr/>
        </p:nvSpPr>
        <p:spPr>
          <a:xfrm>
            <a:off x="153538" y="1"/>
            <a:ext cx="8079635" cy="61877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7. «Городище» </a:t>
            </a:r>
            <a:r>
              <a:rPr lang="ru-RU" sz="2700" b="1" dirty="0" err="1">
                <a:solidFill>
                  <a:schemeClr val="bg1"/>
                </a:solidFill>
                <a:latin typeface="Montserrat" pitchFamily="2" charset="-52"/>
              </a:rPr>
              <a:t>Ярте</a:t>
            </a:r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 </a:t>
            </a:r>
            <a:r>
              <a:rPr lang="en-US" sz="2700" b="1" dirty="0">
                <a:solidFill>
                  <a:schemeClr val="bg1"/>
                </a:solidFill>
                <a:latin typeface="Montserrat" pitchFamily="2" charset="-52"/>
              </a:rPr>
              <a:t>VI</a:t>
            </a:r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 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C19BD14-F6B1-F871-4C9B-1D929B79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862A-80D5-4DE9-9D91-65C094DD354F}" type="slidenum">
              <a:rPr lang="ru-RU" smtClean="0"/>
              <a:t>14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31CE6A-3CFC-0808-F827-D5EE9707C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2525" y="121827"/>
            <a:ext cx="908600" cy="4334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2D76BBB-79B1-3D56-EB7B-0A7694A31654}"/>
              </a:ext>
            </a:extLst>
          </p:cNvPr>
          <p:cNvSpPr txBox="1"/>
          <p:nvPr/>
        </p:nvSpPr>
        <p:spPr>
          <a:xfrm>
            <a:off x="1" y="792779"/>
            <a:ext cx="5093328" cy="1331134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/>
              </a:rPr>
              <a:t>Хронология: </a:t>
            </a:r>
            <a:r>
              <a:rPr lang="en-US" sz="1600" b="1" dirty="0" smtClean="0">
                <a:latin typeface="Montserrat"/>
              </a:rPr>
              <a:t>XI-XII </a:t>
            </a:r>
            <a:r>
              <a:rPr lang="ru-RU" sz="1600" b="1" dirty="0" smtClean="0">
                <a:latin typeface="Montserrat"/>
              </a:rPr>
              <a:t>вв.</a:t>
            </a:r>
            <a:endParaRPr lang="ru-RU" sz="1600" b="1" dirty="0">
              <a:latin typeface="Montserrat"/>
            </a:endParaRPr>
          </a:p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Montserrat"/>
              </a:rPr>
              <a:t>Годы исследования: </a:t>
            </a:r>
            <a:r>
              <a:rPr lang="en-US" sz="1600" b="1" dirty="0" smtClean="0">
                <a:latin typeface="Montserrat"/>
              </a:rPr>
              <a:t>19</a:t>
            </a:r>
            <a:r>
              <a:rPr lang="ru-RU" sz="1600" b="1" dirty="0" smtClean="0">
                <a:latin typeface="Montserrat"/>
              </a:rPr>
              <a:t>90-2013</a:t>
            </a:r>
          </a:p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Montserrat"/>
              </a:rPr>
              <a:t>Автор раскопок</a:t>
            </a:r>
            <a:r>
              <a:rPr lang="ru-RU" sz="1600" dirty="0">
                <a:latin typeface="Montserrat"/>
              </a:rPr>
              <a:t>: </a:t>
            </a:r>
            <a:r>
              <a:rPr lang="ru-RU" sz="1600" b="1" dirty="0" smtClean="0">
                <a:latin typeface="Montserrat"/>
              </a:rPr>
              <a:t>А.В. Соколов, Н.В. Федорова, А.В. Плеханов</a:t>
            </a:r>
          </a:p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Montserrat"/>
              </a:rPr>
              <a:t>Кол-во моделей топоров: 10</a:t>
            </a:r>
          </a:p>
        </p:txBody>
      </p:sp>
      <p:pic>
        <p:nvPicPr>
          <p:cNvPr id="4098" name="Picture 2" descr="F:\Рабочий стол\Конференции\Кирпичников\Топоры\Карта Западной Сибири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2" t="14872" r="28261" b="49154"/>
          <a:stretch/>
        </p:blipFill>
        <p:spPr bwMode="auto">
          <a:xfrm>
            <a:off x="5093329" y="618771"/>
            <a:ext cx="4050672" cy="452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92921"/>
            <a:ext cx="5093328" cy="305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96012" y="2195512"/>
            <a:ext cx="1633538" cy="30003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7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xmlns="" id="{7A40385F-CA63-7C40-FBEE-B2C7EFC4D9DD}"/>
              </a:ext>
            </a:extLst>
          </p:cNvPr>
          <p:cNvSpPr/>
          <p:nvPr/>
        </p:nvSpPr>
        <p:spPr>
          <a:xfrm>
            <a:off x="0" y="1"/>
            <a:ext cx="9144000" cy="618770"/>
          </a:xfrm>
          <a:custGeom>
            <a:avLst/>
            <a:gdLst/>
            <a:ahLst/>
            <a:cxnLst/>
            <a:rect l="l" t="t" r="r" b="b"/>
            <a:pathLst>
              <a:path w="20104100" h="1790064">
                <a:moveTo>
                  <a:pt x="20104099" y="0"/>
                </a:moveTo>
                <a:lnTo>
                  <a:pt x="0" y="0"/>
                </a:lnTo>
                <a:lnTo>
                  <a:pt x="0" y="1789715"/>
                </a:lnTo>
                <a:lnTo>
                  <a:pt x="20104099" y="178971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F8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54CD8B3-E4C0-3EAF-5AB5-9580E50B3CCA}"/>
              </a:ext>
            </a:extLst>
          </p:cNvPr>
          <p:cNvSpPr txBox="1">
            <a:spLocks/>
          </p:cNvSpPr>
          <p:nvPr/>
        </p:nvSpPr>
        <p:spPr>
          <a:xfrm>
            <a:off x="153538" y="1"/>
            <a:ext cx="8079635" cy="61877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7. «Городище» </a:t>
            </a:r>
            <a:r>
              <a:rPr lang="ru-RU" sz="2700" b="1" dirty="0" err="1">
                <a:solidFill>
                  <a:schemeClr val="bg1"/>
                </a:solidFill>
                <a:latin typeface="Montserrat" pitchFamily="2" charset="-52"/>
              </a:rPr>
              <a:t>Ярте</a:t>
            </a:r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 </a:t>
            </a:r>
            <a:r>
              <a:rPr lang="en-US" sz="2700" b="1" dirty="0">
                <a:solidFill>
                  <a:schemeClr val="bg1"/>
                </a:solidFill>
                <a:latin typeface="Montserrat" pitchFamily="2" charset="-52"/>
              </a:rPr>
              <a:t>VI</a:t>
            </a:r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 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C19BD14-F6B1-F871-4C9B-1D929B79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862A-80D5-4DE9-9D91-65C094DD354F}" type="slidenum">
              <a:rPr lang="ru-RU" smtClean="0"/>
              <a:t>15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31CE6A-3CFC-0808-F827-D5EE9707C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2525" y="121827"/>
            <a:ext cx="908600" cy="433462"/>
          </a:xfrm>
          <a:prstGeom prst="rect">
            <a:avLst/>
          </a:prstGeom>
        </p:spPr>
      </p:pic>
      <p:pic>
        <p:nvPicPr>
          <p:cNvPr id="4098" name="Picture 2" descr="F:\Рабочий стол\Конференции\Кирпичников\Топоры\21-05-2024_09-05-07\ярте 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993" y="618770"/>
            <a:ext cx="7609008" cy="452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6390" y="699542"/>
            <a:ext cx="14832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Модели </a:t>
            </a:r>
            <a:r>
              <a:rPr lang="ru-RU" dirty="0" err="1" smtClean="0"/>
              <a:t>проушенных</a:t>
            </a:r>
            <a:r>
              <a:rPr lang="ru-RU" dirty="0" smtClean="0"/>
              <a:t> топоров (кость, дерево)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668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xmlns="" id="{7A40385F-CA63-7C40-FBEE-B2C7EFC4D9DD}"/>
              </a:ext>
            </a:extLst>
          </p:cNvPr>
          <p:cNvSpPr/>
          <p:nvPr/>
        </p:nvSpPr>
        <p:spPr>
          <a:xfrm>
            <a:off x="0" y="1"/>
            <a:ext cx="9144000" cy="618770"/>
          </a:xfrm>
          <a:custGeom>
            <a:avLst/>
            <a:gdLst/>
            <a:ahLst/>
            <a:cxnLst/>
            <a:rect l="l" t="t" r="r" b="b"/>
            <a:pathLst>
              <a:path w="20104100" h="1790064">
                <a:moveTo>
                  <a:pt x="20104099" y="0"/>
                </a:moveTo>
                <a:lnTo>
                  <a:pt x="0" y="0"/>
                </a:lnTo>
                <a:lnTo>
                  <a:pt x="0" y="1789715"/>
                </a:lnTo>
                <a:lnTo>
                  <a:pt x="20104099" y="178971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F8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54CD8B3-E4C0-3EAF-5AB5-9580E50B3CCA}"/>
              </a:ext>
            </a:extLst>
          </p:cNvPr>
          <p:cNvSpPr txBox="1">
            <a:spLocks/>
          </p:cNvSpPr>
          <p:nvPr/>
        </p:nvSpPr>
        <p:spPr>
          <a:xfrm>
            <a:off x="153538" y="1"/>
            <a:ext cx="8079635" cy="61877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7. «Городище» </a:t>
            </a:r>
            <a:r>
              <a:rPr lang="ru-RU" sz="2700" b="1" dirty="0" err="1">
                <a:solidFill>
                  <a:schemeClr val="bg1"/>
                </a:solidFill>
                <a:latin typeface="Montserrat" pitchFamily="2" charset="-52"/>
              </a:rPr>
              <a:t>Ярте</a:t>
            </a:r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 </a:t>
            </a:r>
            <a:r>
              <a:rPr lang="en-US" sz="2700" b="1" dirty="0">
                <a:solidFill>
                  <a:schemeClr val="bg1"/>
                </a:solidFill>
                <a:latin typeface="Montserrat" pitchFamily="2" charset="-52"/>
              </a:rPr>
              <a:t>VI</a:t>
            </a:r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 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C19BD14-F6B1-F871-4C9B-1D929B79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862A-80D5-4DE9-9D91-65C094DD354F}" type="slidenum">
              <a:rPr lang="ru-RU" smtClean="0"/>
              <a:t>16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31CE6A-3CFC-0808-F827-D5EE9707C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2525" y="121827"/>
            <a:ext cx="908600" cy="43346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113" y="618771"/>
            <a:ext cx="6676456" cy="452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6390" y="699542"/>
            <a:ext cx="14307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Модели </a:t>
            </a:r>
            <a:r>
              <a:rPr lang="ru-RU" dirty="0" err="1" smtClean="0"/>
              <a:t>проушенных</a:t>
            </a:r>
            <a:r>
              <a:rPr lang="ru-RU" dirty="0" smtClean="0"/>
              <a:t> топоров (кость, дерево)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653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Рабочий стол\Конференции\Кирпичников\Топоры\БН_Топоры_print_р_Страница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2" t="5821" r="5416" b="62426"/>
          <a:stretch/>
        </p:blipFill>
        <p:spPr bwMode="auto">
          <a:xfrm>
            <a:off x="2195736" y="942974"/>
            <a:ext cx="7051849" cy="364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xmlns="" id="{7A40385F-CA63-7C40-FBEE-B2C7EFC4D9DD}"/>
              </a:ext>
            </a:extLst>
          </p:cNvPr>
          <p:cNvSpPr/>
          <p:nvPr/>
        </p:nvSpPr>
        <p:spPr>
          <a:xfrm>
            <a:off x="0" y="0"/>
            <a:ext cx="9144000" cy="814180"/>
          </a:xfrm>
          <a:custGeom>
            <a:avLst/>
            <a:gdLst/>
            <a:ahLst/>
            <a:cxnLst/>
            <a:rect l="l" t="t" r="r" b="b"/>
            <a:pathLst>
              <a:path w="20104100" h="1790064">
                <a:moveTo>
                  <a:pt x="20104099" y="0"/>
                </a:moveTo>
                <a:lnTo>
                  <a:pt x="0" y="0"/>
                </a:lnTo>
                <a:lnTo>
                  <a:pt x="0" y="1789715"/>
                </a:lnTo>
                <a:lnTo>
                  <a:pt x="20104099" y="178971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F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54CD8B3-E4C0-3EAF-5AB5-9580E50B3CCA}"/>
              </a:ext>
            </a:extLst>
          </p:cNvPr>
          <p:cNvSpPr txBox="1">
            <a:spLocks/>
          </p:cNvSpPr>
          <p:nvPr/>
        </p:nvSpPr>
        <p:spPr>
          <a:xfrm>
            <a:off x="346472" y="0"/>
            <a:ext cx="7886700" cy="81418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8. Городище Бухта Находка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C19BD14-F6B1-F871-4C9B-1D929B79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862A-80D5-4DE9-9D91-65C094DD354F}" type="slidenum">
              <a:rPr lang="ru-RU" smtClean="0"/>
              <a:t>17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31CE6A-3CFC-0808-F827-D5EE9707C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35219" y="121827"/>
            <a:ext cx="1195907" cy="570525"/>
          </a:xfrm>
          <a:prstGeom prst="rect">
            <a:avLst/>
          </a:prstGeom>
        </p:spPr>
      </p:pic>
      <p:pic>
        <p:nvPicPr>
          <p:cNvPr id="2053" name="Picture 5" descr="F:\Рабочий стол\Конференции\Кирпичников\Топоры\Городище Бухта Находка\3060 (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200" y="-9772650"/>
            <a:ext cx="3200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2D76BBB-79B1-3D56-EB7B-0A7694A31654}"/>
              </a:ext>
            </a:extLst>
          </p:cNvPr>
          <p:cNvSpPr txBox="1"/>
          <p:nvPr/>
        </p:nvSpPr>
        <p:spPr>
          <a:xfrm>
            <a:off x="-2" y="1684889"/>
            <a:ext cx="2695859" cy="1792798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Montserrat"/>
              </a:rPr>
              <a:t>Хронология: </a:t>
            </a:r>
            <a:r>
              <a:rPr lang="ru-RU" sz="1400" dirty="0" smtClean="0">
                <a:latin typeface="Montserrat"/>
              </a:rPr>
              <a:t/>
            </a:r>
            <a:br>
              <a:rPr lang="ru-RU" sz="1400" dirty="0" smtClean="0">
                <a:latin typeface="Montserrat"/>
              </a:rPr>
            </a:br>
            <a:r>
              <a:rPr lang="en-US" sz="1400" b="1" dirty="0" smtClean="0">
                <a:latin typeface="Montserrat"/>
              </a:rPr>
              <a:t>XII-XIV </a:t>
            </a:r>
            <a:r>
              <a:rPr lang="ru-RU" sz="1400" b="1" dirty="0" smtClean="0">
                <a:latin typeface="Montserrat"/>
              </a:rPr>
              <a:t>вв.</a:t>
            </a:r>
            <a:endParaRPr lang="ru-RU" sz="1400" b="1" dirty="0">
              <a:latin typeface="Montserrat"/>
            </a:endParaRPr>
          </a:p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Montserrat"/>
              </a:rPr>
              <a:t>Годы исследования: </a:t>
            </a:r>
            <a:r>
              <a:rPr lang="ru-RU" sz="1400" b="1" dirty="0" smtClean="0">
                <a:latin typeface="Montserrat"/>
              </a:rPr>
              <a:t>2006-2008</a:t>
            </a:r>
          </a:p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Montserrat"/>
              </a:rPr>
              <a:t>Автор раскопок</a:t>
            </a:r>
            <a:r>
              <a:rPr lang="ru-RU" sz="1400" dirty="0">
                <a:latin typeface="Montserrat"/>
              </a:rPr>
              <a:t>: </a:t>
            </a:r>
            <a:r>
              <a:rPr lang="ru-RU" sz="1400" dirty="0" smtClean="0">
                <a:latin typeface="Montserrat"/>
              </a:rPr>
              <a:t/>
            </a:r>
            <a:br>
              <a:rPr lang="ru-RU" sz="1400" dirty="0" smtClean="0">
                <a:latin typeface="Montserrat"/>
              </a:rPr>
            </a:br>
            <a:r>
              <a:rPr lang="ru-RU" sz="1400" b="1" dirty="0" smtClean="0">
                <a:latin typeface="Montserrat"/>
              </a:rPr>
              <a:t>О.В. </a:t>
            </a:r>
            <a:r>
              <a:rPr lang="ru-RU" sz="1400" b="1" dirty="0" err="1" smtClean="0">
                <a:latin typeface="Montserrat"/>
              </a:rPr>
              <a:t>Кардаш</a:t>
            </a:r>
            <a:endParaRPr lang="ru-RU" sz="1400" b="1" dirty="0" smtClean="0">
              <a:latin typeface="Montserrat"/>
            </a:endParaRPr>
          </a:p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Montserrat"/>
              </a:rPr>
              <a:t>Кол-во топоров и их моделей: 4</a:t>
            </a:r>
          </a:p>
        </p:txBody>
      </p:sp>
    </p:spTree>
    <p:extLst>
      <p:ext uri="{BB962C8B-B14F-4D97-AF65-F5344CB8AC3E}">
        <p14:creationId xmlns:p14="http://schemas.microsoft.com/office/powerpoint/2010/main" val="33232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xmlns="" id="{7A40385F-CA63-7C40-FBEE-B2C7EFC4D9DD}"/>
              </a:ext>
            </a:extLst>
          </p:cNvPr>
          <p:cNvSpPr/>
          <p:nvPr/>
        </p:nvSpPr>
        <p:spPr>
          <a:xfrm>
            <a:off x="0" y="0"/>
            <a:ext cx="9144000" cy="814180"/>
          </a:xfrm>
          <a:custGeom>
            <a:avLst/>
            <a:gdLst/>
            <a:ahLst/>
            <a:cxnLst/>
            <a:rect l="l" t="t" r="r" b="b"/>
            <a:pathLst>
              <a:path w="20104100" h="1790064">
                <a:moveTo>
                  <a:pt x="20104099" y="0"/>
                </a:moveTo>
                <a:lnTo>
                  <a:pt x="0" y="0"/>
                </a:lnTo>
                <a:lnTo>
                  <a:pt x="0" y="1789715"/>
                </a:lnTo>
                <a:lnTo>
                  <a:pt x="20104099" y="178971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F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54CD8B3-E4C0-3EAF-5AB5-9580E50B3CCA}"/>
              </a:ext>
            </a:extLst>
          </p:cNvPr>
          <p:cNvSpPr txBox="1">
            <a:spLocks/>
          </p:cNvSpPr>
          <p:nvPr/>
        </p:nvSpPr>
        <p:spPr>
          <a:xfrm>
            <a:off x="346472" y="0"/>
            <a:ext cx="7886700" cy="81418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8. Городище Бухта Находка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C19BD14-F6B1-F871-4C9B-1D929B79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862A-80D5-4DE9-9D91-65C094DD354F}" type="slidenum">
              <a:rPr lang="ru-RU" smtClean="0"/>
              <a:t>18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31CE6A-3CFC-0808-F827-D5EE9707C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35219" y="121827"/>
            <a:ext cx="1195907" cy="570525"/>
          </a:xfrm>
          <a:prstGeom prst="rect">
            <a:avLst/>
          </a:prstGeom>
        </p:spPr>
      </p:pic>
      <p:pic>
        <p:nvPicPr>
          <p:cNvPr id="2053" name="Picture 5" descr="F:\Рабочий стол\Конференции\Кирпичников\Топоры\Городище Бухта Находка\3060 (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200" y="-9772650"/>
            <a:ext cx="3200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Рабочий стол\Конференции\Кирпичников\Топоры\БН_Топоры_print_р_Страница_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" b="56242"/>
          <a:stretch/>
        </p:blipFill>
        <p:spPr bwMode="auto">
          <a:xfrm>
            <a:off x="994172" y="928688"/>
            <a:ext cx="7447730" cy="421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25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xmlns="" id="{7A40385F-CA63-7C40-FBEE-B2C7EFC4D9DD}"/>
              </a:ext>
            </a:extLst>
          </p:cNvPr>
          <p:cNvSpPr/>
          <p:nvPr/>
        </p:nvSpPr>
        <p:spPr>
          <a:xfrm>
            <a:off x="0" y="0"/>
            <a:ext cx="9144000" cy="814180"/>
          </a:xfrm>
          <a:custGeom>
            <a:avLst/>
            <a:gdLst/>
            <a:ahLst/>
            <a:cxnLst/>
            <a:rect l="l" t="t" r="r" b="b"/>
            <a:pathLst>
              <a:path w="20104100" h="1790064">
                <a:moveTo>
                  <a:pt x="20104099" y="0"/>
                </a:moveTo>
                <a:lnTo>
                  <a:pt x="0" y="0"/>
                </a:lnTo>
                <a:lnTo>
                  <a:pt x="0" y="1789715"/>
                </a:lnTo>
                <a:lnTo>
                  <a:pt x="20104099" y="178971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F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54CD8B3-E4C0-3EAF-5AB5-9580E50B3CCA}"/>
              </a:ext>
            </a:extLst>
          </p:cNvPr>
          <p:cNvSpPr txBox="1">
            <a:spLocks/>
          </p:cNvSpPr>
          <p:nvPr/>
        </p:nvSpPr>
        <p:spPr>
          <a:xfrm>
            <a:off x="346472" y="0"/>
            <a:ext cx="7886700" cy="81418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8. Городище Бухта Находка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C19BD14-F6B1-F871-4C9B-1D929B79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862A-80D5-4DE9-9D91-65C094DD354F}" type="slidenum">
              <a:rPr lang="ru-RU" smtClean="0"/>
              <a:t>19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31CE6A-3CFC-0808-F827-D5EE9707C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35219" y="121827"/>
            <a:ext cx="1195907" cy="570525"/>
          </a:xfrm>
          <a:prstGeom prst="rect">
            <a:avLst/>
          </a:prstGeom>
        </p:spPr>
      </p:pic>
      <p:pic>
        <p:nvPicPr>
          <p:cNvPr id="2053" name="Picture 5" descr="F:\Рабочий стол\Конференции\Кирпичников\Топоры\Городище Бухта Находка\3060 (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200" y="-9772650"/>
            <a:ext cx="3200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Рабочий стол\Конференции\Кирпичников\Топоры\БН_Топоры_print_р_Страница_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6" b="46445"/>
          <a:stretch/>
        </p:blipFill>
        <p:spPr bwMode="auto">
          <a:xfrm>
            <a:off x="1051323" y="814180"/>
            <a:ext cx="6106715" cy="426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29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xmlns="" id="{7A40385F-CA63-7C40-FBEE-B2C7EFC4D9DD}"/>
              </a:ext>
            </a:extLst>
          </p:cNvPr>
          <p:cNvSpPr/>
          <p:nvPr/>
        </p:nvSpPr>
        <p:spPr>
          <a:xfrm>
            <a:off x="0" y="1"/>
            <a:ext cx="9144000" cy="629159"/>
          </a:xfrm>
          <a:custGeom>
            <a:avLst/>
            <a:gdLst/>
            <a:ahLst/>
            <a:cxnLst/>
            <a:rect l="l" t="t" r="r" b="b"/>
            <a:pathLst>
              <a:path w="20104100" h="1790064">
                <a:moveTo>
                  <a:pt x="20104099" y="0"/>
                </a:moveTo>
                <a:lnTo>
                  <a:pt x="0" y="0"/>
                </a:lnTo>
                <a:lnTo>
                  <a:pt x="0" y="1789715"/>
                </a:lnTo>
                <a:lnTo>
                  <a:pt x="20104099" y="178971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F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54CD8B3-E4C0-3EAF-5AB5-9580E50B3CCA}"/>
              </a:ext>
            </a:extLst>
          </p:cNvPr>
          <p:cNvSpPr txBox="1">
            <a:spLocks/>
          </p:cNvSpPr>
          <p:nvPr/>
        </p:nvSpPr>
        <p:spPr>
          <a:xfrm>
            <a:off x="61547" y="1"/>
            <a:ext cx="8171626" cy="62915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b="1" dirty="0">
                <a:solidFill>
                  <a:schemeClr val="bg1"/>
                </a:solidFill>
                <a:latin typeface="Montserrat" pitchFamily="2" charset="-52"/>
              </a:rPr>
              <a:t>1. Могильники и городища  Севера Западной Сибири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C19BD14-F6B1-F871-4C9B-1D929B79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862A-80D5-4DE9-9D91-65C094DD354F}" type="slidenum">
              <a:rPr lang="ru-RU" smtClean="0"/>
              <a:t>2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31CE6A-3CFC-0808-F827-D5EE9707C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63607" y="59942"/>
            <a:ext cx="1067518" cy="509276"/>
          </a:xfrm>
          <a:prstGeom prst="rect">
            <a:avLst/>
          </a:prstGeom>
        </p:spPr>
      </p:pic>
      <p:pic>
        <p:nvPicPr>
          <p:cNvPr id="1026" name="Picture 2" descr="F:\Рабочий стол\Конференции\Кирпичников\Топоры\Карта Западной Сибири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" t="23781" r="2189" b="26731"/>
          <a:stretch/>
        </p:blipFill>
        <p:spPr bwMode="auto">
          <a:xfrm>
            <a:off x="1349304" y="629159"/>
            <a:ext cx="6628174" cy="451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75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xmlns="" id="{7A40385F-CA63-7C40-FBEE-B2C7EFC4D9DD}"/>
              </a:ext>
            </a:extLst>
          </p:cNvPr>
          <p:cNvSpPr/>
          <p:nvPr/>
        </p:nvSpPr>
        <p:spPr>
          <a:xfrm>
            <a:off x="0" y="0"/>
            <a:ext cx="9144000" cy="814180"/>
          </a:xfrm>
          <a:custGeom>
            <a:avLst/>
            <a:gdLst/>
            <a:ahLst/>
            <a:cxnLst/>
            <a:rect l="l" t="t" r="r" b="b"/>
            <a:pathLst>
              <a:path w="20104100" h="1790064">
                <a:moveTo>
                  <a:pt x="20104099" y="0"/>
                </a:moveTo>
                <a:lnTo>
                  <a:pt x="0" y="0"/>
                </a:lnTo>
                <a:lnTo>
                  <a:pt x="0" y="1789715"/>
                </a:lnTo>
                <a:lnTo>
                  <a:pt x="20104099" y="178971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F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54CD8B3-E4C0-3EAF-5AB5-9580E50B3CCA}"/>
              </a:ext>
            </a:extLst>
          </p:cNvPr>
          <p:cNvSpPr txBox="1">
            <a:spLocks/>
          </p:cNvSpPr>
          <p:nvPr/>
        </p:nvSpPr>
        <p:spPr>
          <a:xfrm>
            <a:off x="346472" y="0"/>
            <a:ext cx="7886700" cy="81418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8. Городище Бухта Находка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C19BD14-F6B1-F871-4C9B-1D929B79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862A-80D5-4DE9-9D91-65C094DD354F}" type="slidenum">
              <a:rPr lang="ru-RU" smtClean="0"/>
              <a:t>20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31CE6A-3CFC-0808-F827-D5EE9707C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35219" y="121827"/>
            <a:ext cx="1195907" cy="570525"/>
          </a:xfrm>
          <a:prstGeom prst="rect">
            <a:avLst/>
          </a:prstGeom>
        </p:spPr>
      </p:pic>
      <p:pic>
        <p:nvPicPr>
          <p:cNvPr id="2053" name="Picture 5" descr="F:\Рабочий стол\Конференции\Кирпичников\Топоры\Городище Бухта Находка\3060 (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200" y="-9772650"/>
            <a:ext cx="3200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Рабочий стол\Конференции\Кирпичников\Топоры\БН_Топоры_print_р_Страница_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4" b="31299"/>
          <a:stretch/>
        </p:blipFill>
        <p:spPr bwMode="auto">
          <a:xfrm>
            <a:off x="2326482" y="814180"/>
            <a:ext cx="4732834" cy="432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06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xmlns="" id="{7A40385F-CA63-7C40-FBEE-B2C7EFC4D9DD}"/>
              </a:ext>
            </a:extLst>
          </p:cNvPr>
          <p:cNvSpPr/>
          <p:nvPr/>
        </p:nvSpPr>
        <p:spPr>
          <a:xfrm>
            <a:off x="0" y="1"/>
            <a:ext cx="9144000" cy="692352"/>
          </a:xfrm>
          <a:custGeom>
            <a:avLst/>
            <a:gdLst/>
            <a:ahLst/>
            <a:cxnLst/>
            <a:rect l="l" t="t" r="r" b="b"/>
            <a:pathLst>
              <a:path w="20104100" h="1790064">
                <a:moveTo>
                  <a:pt x="20104099" y="0"/>
                </a:moveTo>
                <a:lnTo>
                  <a:pt x="0" y="0"/>
                </a:lnTo>
                <a:lnTo>
                  <a:pt x="0" y="1789715"/>
                </a:lnTo>
                <a:lnTo>
                  <a:pt x="20104099" y="178971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F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54CD8B3-E4C0-3EAF-5AB5-9580E50B3CCA}"/>
              </a:ext>
            </a:extLst>
          </p:cNvPr>
          <p:cNvSpPr txBox="1">
            <a:spLocks/>
          </p:cNvSpPr>
          <p:nvPr/>
        </p:nvSpPr>
        <p:spPr>
          <a:xfrm>
            <a:off x="103517" y="1"/>
            <a:ext cx="8129655" cy="69235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9. Могильник Зеленый Яр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C19BD14-F6B1-F871-4C9B-1D929B79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862A-80D5-4DE9-9D91-65C094DD354F}" type="slidenum">
              <a:rPr lang="ru-RU" smtClean="0"/>
              <a:t>21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31CE6A-3CFC-0808-F827-D5EE9707C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79638" y="121827"/>
            <a:ext cx="1051487" cy="5016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2D76BBB-79B1-3D56-EB7B-0A7694A31654}"/>
              </a:ext>
            </a:extLst>
          </p:cNvPr>
          <p:cNvSpPr txBox="1"/>
          <p:nvPr/>
        </p:nvSpPr>
        <p:spPr>
          <a:xfrm>
            <a:off x="51180" y="820732"/>
            <a:ext cx="4376065" cy="1361911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Montserrat"/>
              </a:rPr>
              <a:t>Хронология: </a:t>
            </a:r>
            <a:r>
              <a:rPr lang="en-US" sz="1400" b="1" dirty="0">
                <a:latin typeface="Montserrat"/>
              </a:rPr>
              <a:t>VIII-IX; XII-XIII </a:t>
            </a:r>
            <a:r>
              <a:rPr lang="ru-RU" sz="1400" b="1" dirty="0">
                <a:latin typeface="Montserrat"/>
              </a:rPr>
              <a:t>вв</a:t>
            </a:r>
            <a:r>
              <a:rPr lang="ru-RU" sz="1400" b="1" dirty="0" smtClean="0">
                <a:latin typeface="Montserrat"/>
              </a:rPr>
              <a:t>.</a:t>
            </a:r>
          </a:p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Montserrat"/>
              </a:rPr>
              <a:t>Годы исследования: </a:t>
            </a:r>
            <a:r>
              <a:rPr lang="ru-RU" sz="1400" b="1" dirty="0" smtClean="0">
                <a:latin typeface="Montserrat"/>
              </a:rPr>
              <a:t>1997-2018</a:t>
            </a:r>
          </a:p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Montserrat"/>
              </a:rPr>
              <a:t>Автор раскопок</a:t>
            </a:r>
            <a:r>
              <a:rPr lang="ru-RU" sz="1400" dirty="0">
                <a:latin typeface="Montserrat"/>
              </a:rPr>
              <a:t>: </a:t>
            </a:r>
            <a:r>
              <a:rPr lang="ru-RU" sz="1400" b="1" dirty="0" smtClean="0">
                <a:latin typeface="Montserrat"/>
              </a:rPr>
              <a:t>Н.В. Федорова , Ал. В. Гусев</a:t>
            </a:r>
          </a:p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Montserrat"/>
              </a:rPr>
              <a:t>Кол-во погребений: 88</a:t>
            </a:r>
          </a:p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Montserrat"/>
              </a:rPr>
              <a:t>Из них с топорами: 1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73031"/>
            <a:ext cx="5312390" cy="297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F:\Рабочий стол\Конференции\Кирпичников\Топоры\Карта Западной Сибири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2" t="14872" r="28261" b="49154"/>
          <a:stretch/>
        </p:blipFill>
        <p:spPr bwMode="auto">
          <a:xfrm>
            <a:off x="5164170" y="697903"/>
            <a:ext cx="3979830" cy="444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686425" y="3281362"/>
            <a:ext cx="2093213" cy="30003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422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xmlns="" id="{7A40385F-CA63-7C40-FBEE-B2C7EFC4D9DD}"/>
              </a:ext>
            </a:extLst>
          </p:cNvPr>
          <p:cNvSpPr/>
          <p:nvPr/>
        </p:nvSpPr>
        <p:spPr>
          <a:xfrm>
            <a:off x="0" y="1"/>
            <a:ext cx="9144000" cy="692352"/>
          </a:xfrm>
          <a:custGeom>
            <a:avLst/>
            <a:gdLst/>
            <a:ahLst/>
            <a:cxnLst/>
            <a:rect l="l" t="t" r="r" b="b"/>
            <a:pathLst>
              <a:path w="20104100" h="1790064">
                <a:moveTo>
                  <a:pt x="20104099" y="0"/>
                </a:moveTo>
                <a:lnTo>
                  <a:pt x="0" y="0"/>
                </a:lnTo>
                <a:lnTo>
                  <a:pt x="0" y="1789715"/>
                </a:lnTo>
                <a:lnTo>
                  <a:pt x="20104099" y="178971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F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54CD8B3-E4C0-3EAF-5AB5-9580E50B3CCA}"/>
              </a:ext>
            </a:extLst>
          </p:cNvPr>
          <p:cNvSpPr txBox="1">
            <a:spLocks/>
          </p:cNvSpPr>
          <p:nvPr/>
        </p:nvSpPr>
        <p:spPr>
          <a:xfrm>
            <a:off x="103517" y="1"/>
            <a:ext cx="8129655" cy="69235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9. Могильник Зеленый Яр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C19BD14-F6B1-F871-4C9B-1D929B79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862A-80D5-4DE9-9D91-65C094DD354F}" type="slidenum">
              <a:rPr lang="ru-RU" smtClean="0"/>
              <a:t>22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31CE6A-3CFC-0808-F827-D5EE9707C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79638" y="121827"/>
            <a:ext cx="1051487" cy="501628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1"/>
          <a:stretch/>
        </p:blipFill>
        <p:spPr bwMode="auto">
          <a:xfrm>
            <a:off x="1692150" y="684424"/>
            <a:ext cx="2212656" cy="445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399" y="741887"/>
            <a:ext cx="3624201" cy="39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" r="-1"/>
          <a:stretch/>
        </p:blipFill>
        <p:spPr bwMode="auto">
          <a:xfrm rot="5400000">
            <a:off x="-1371518" y="2055938"/>
            <a:ext cx="4451148" cy="170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30835" y="1714040"/>
            <a:ext cx="4451147" cy="240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267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xmlns="" id="{7A40385F-CA63-7C40-FBEE-B2C7EFC4D9DD}"/>
              </a:ext>
            </a:extLst>
          </p:cNvPr>
          <p:cNvSpPr/>
          <p:nvPr/>
        </p:nvSpPr>
        <p:spPr>
          <a:xfrm>
            <a:off x="0" y="1"/>
            <a:ext cx="9144000" cy="575465"/>
          </a:xfrm>
          <a:custGeom>
            <a:avLst/>
            <a:gdLst/>
            <a:ahLst/>
            <a:cxnLst/>
            <a:rect l="l" t="t" r="r" b="b"/>
            <a:pathLst>
              <a:path w="20104100" h="1790064">
                <a:moveTo>
                  <a:pt x="20104099" y="0"/>
                </a:moveTo>
                <a:lnTo>
                  <a:pt x="0" y="0"/>
                </a:lnTo>
                <a:lnTo>
                  <a:pt x="0" y="1789715"/>
                </a:lnTo>
                <a:lnTo>
                  <a:pt x="20104099" y="178971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F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54CD8B3-E4C0-3EAF-5AB5-9580E50B3CCA}"/>
              </a:ext>
            </a:extLst>
          </p:cNvPr>
          <p:cNvSpPr txBox="1">
            <a:spLocks/>
          </p:cNvSpPr>
          <p:nvPr/>
        </p:nvSpPr>
        <p:spPr>
          <a:xfrm>
            <a:off x="346472" y="1"/>
            <a:ext cx="7886700" cy="57546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10. </a:t>
            </a:r>
            <a:r>
              <a:rPr lang="ru-RU" sz="2700" b="1" dirty="0" err="1">
                <a:solidFill>
                  <a:schemeClr val="bg1"/>
                </a:solidFill>
                <a:latin typeface="Montserrat" pitchFamily="2" charset="-52"/>
              </a:rPr>
              <a:t>Надымский</a:t>
            </a:r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 городок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C19BD14-F6B1-F871-4C9B-1D929B79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862A-80D5-4DE9-9D91-65C094DD354F}" type="slidenum">
              <a:rPr lang="ru-RU" smtClean="0"/>
              <a:t>23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31CE6A-3CFC-0808-F827-D5EE9707C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0231" y="60913"/>
            <a:ext cx="950895" cy="4536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2D76BBB-79B1-3D56-EB7B-0A7694A31654}"/>
              </a:ext>
            </a:extLst>
          </p:cNvPr>
          <p:cNvSpPr txBox="1"/>
          <p:nvPr/>
        </p:nvSpPr>
        <p:spPr>
          <a:xfrm>
            <a:off x="1" y="580086"/>
            <a:ext cx="5093328" cy="1146468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Montserrat"/>
              </a:rPr>
              <a:t>Хронология: </a:t>
            </a:r>
            <a:r>
              <a:rPr lang="en-US" sz="1400" b="1" dirty="0" smtClean="0">
                <a:latin typeface="Montserrat"/>
              </a:rPr>
              <a:t>XIII-XVII </a:t>
            </a:r>
            <a:r>
              <a:rPr lang="ru-RU" sz="1400" b="1" dirty="0" smtClean="0">
                <a:latin typeface="Montserrat"/>
              </a:rPr>
              <a:t>вв.</a:t>
            </a:r>
            <a:endParaRPr lang="ru-RU" sz="1400" b="1" dirty="0">
              <a:latin typeface="Montserrat"/>
            </a:endParaRPr>
          </a:p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Montserrat"/>
              </a:rPr>
              <a:t>Годы исследования: </a:t>
            </a:r>
            <a:r>
              <a:rPr lang="en-US" sz="1400" b="1" dirty="0" smtClean="0">
                <a:latin typeface="Montserrat"/>
              </a:rPr>
              <a:t>19</a:t>
            </a:r>
            <a:r>
              <a:rPr lang="ru-RU" sz="1400" b="1" dirty="0" smtClean="0">
                <a:latin typeface="Montserrat"/>
              </a:rPr>
              <a:t>90-2013</a:t>
            </a:r>
          </a:p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Montserrat"/>
              </a:rPr>
              <a:t>Автор раскопок</a:t>
            </a:r>
            <a:r>
              <a:rPr lang="ru-RU" sz="1400" dirty="0">
                <a:latin typeface="Montserrat"/>
              </a:rPr>
              <a:t>: </a:t>
            </a:r>
            <a:r>
              <a:rPr lang="ru-RU" sz="1400" b="1" dirty="0" smtClean="0">
                <a:latin typeface="Montserrat"/>
              </a:rPr>
              <a:t>Л.П. </a:t>
            </a:r>
            <a:r>
              <a:rPr lang="ru-RU" sz="1400" b="1" dirty="0" err="1" smtClean="0">
                <a:latin typeface="Montserrat"/>
              </a:rPr>
              <a:t>Хлобыстин</a:t>
            </a:r>
            <a:r>
              <a:rPr lang="ru-RU" sz="1400" b="1" dirty="0" smtClean="0">
                <a:latin typeface="Montserrat"/>
              </a:rPr>
              <a:t>, О.В. </a:t>
            </a:r>
            <a:r>
              <a:rPr lang="ru-RU" sz="1400" b="1" dirty="0" err="1" smtClean="0">
                <a:latin typeface="Montserrat"/>
              </a:rPr>
              <a:t>Кардаш</a:t>
            </a:r>
            <a:r>
              <a:rPr lang="ru-RU" sz="1400" b="1" dirty="0" smtClean="0">
                <a:latin typeface="Montserrat"/>
              </a:rPr>
              <a:t>, </a:t>
            </a:r>
          </a:p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Montserrat"/>
              </a:rPr>
              <a:t>Кол-во моделей топоров: 2 боевых, 25 плотницких, 23 модели, 1 </a:t>
            </a:r>
            <a:r>
              <a:rPr lang="ru-RU" sz="1400" dirty="0" err="1" smtClean="0">
                <a:latin typeface="Montserrat"/>
              </a:rPr>
              <a:t>вотивный</a:t>
            </a:r>
            <a:endParaRPr lang="ru-RU" sz="1400" dirty="0" smtClean="0">
              <a:latin typeface="Montserrat"/>
            </a:endParaRPr>
          </a:p>
        </p:txBody>
      </p:sp>
      <p:pic>
        <p:nvPicPr>
          <p:cNvPr id="11" name="Picture 2" descr="F:\Рабочий стол\Конференции\Кирпичников\Топоры\Карта Западной Сибири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2" t="14872" r="28261" b="49154"/>
          <a:stretch/>
        </p:blipFill>
        <p:spPr bwMode="auto">
          <a:xfrm>
            <a:off x="5058697" y="580087"/>
            <a:ext cx="4085303" cy="456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6" b="2254"/>
          <a:stretch/>
        </p:blipFill>
        <p:spPr bwMode="auto">
          <a:xfrm rot="10800000">
            <a:off x="-5403" y="1824037"/>
            <a:ext cx="5064098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538912" y="3714750"/>
            <a:ext cx="1816766" cy="30003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9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xmlns="" id="{7A40385F-CA63-7C40-FBEE-B2C7EFC4D9DD}"/>
              </a:ext>
            </a:extLst>
          </p:cNvPr>
          <p:cNvSpPr/>
          <p:nvPr/>
        </p:nvSpPr>
        <p:spPr>
          <a:xfrm>
            <a:off x="0" y="1"/>
            <a:ext cx="9144000" cy="491018"/>
          </a:xfrm>
          <a:custGeom>
            <a:avLst/>
            <a:gdLst/>
            <a:ahLst/>
            <a:cxnLst/>
            <a:rect l="l" t="t" r="r" b="b"/>
            <a:pathLst>
              <a:path w="20104100" h="1790064">
                <a:moveTo>
                  <a:pt x="20104099" y="0"/>
                </a:moveTo>
                <a:lnTo>
                  <a:pt x="0" y="0"/>
                </a:lnTo>
                <a:lnTo>
                  <a:pt x="0" y="1789715"/>
                </a:lnTo>
                <a:lnTo>
                  <a:pt x="20104099" y="178971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F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54CD8B3-E4C0-3EAF-5AB5-9580E50B3CCA}"/>
              </a:ext>
            </a:extLst>
          </p:cNvPr>
          <p:cNvSpPr txBox="1">
            <a:spLocks/>
          </p:cNvSpPr>
          <p:nvPr/>
        </p:nvSpPr>
        <p:spPr>
          <a:xfrm>
            <a:off x="346472" y="1"/>
            <a:ext cx="7886700" cy="49101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10. </a:t>
            </a:r>
            <a:r>
              <a:rPr lang="ru-RU" sz="2700" b="1" dirty="0" err="1">
                <a:solidFill>
                  <a:schemeClr val="bg1"/>
                </a:solidFill>
                <a:latin typeface="Montserrat" pitchFamily="2" charset="-52"/>
              </a:rPr>
              <a:t>Надымский</a:t>
            </a:r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 городок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C19BD14-F6B1-F871-4C9B-1D929B79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862A-80D5-4DE9-9D91-65C094DD354F}" type="slidenum">
              <a:rPr lang="ru-RU" smtClean="0"/>
              <a:t>24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31CE6A-3CFC-0808-F827-D5EE9707C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91475" y="45226"/>
            <a:ext cx="839651" cy="4005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6030" y="4529538"/>
            <a:ext cx="600215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dirty="0"/>
              <a:t>Модели </a:t>
            </a:r>
            <a:r>
              <a:rPr lang="ru-RU" dirty="0" err="1" smtClean="0"/>
              <a:t>проушенных</a:t>
            </a:r>
            <a:r>
              <a:rPr lang="ru-RU" dirty="0" smtClean="0"/>
              <a:t> </a:t>
            </a:r>
            <a:r>
              <a:rPr lang="ru-RU" dirty="0"/>
              <a:t>топоров (кость, </a:t>
            </a:r>
            <a:r>
              <a:rPr lang="ru-RU" dirty="0" smtClean="0"/>
              <a:t>дерево) </a:t>
            </a:r>
            <a:r>
              <a:rPr lang="en-US" dirty="0" smtClean="0">
                <a:latin typeface="Montserrat" panose="00000500000000000000" pitchFamily="2" charset="-52"/>
              </a:rPr>
              <a:t>XIII</a:t>
            </a:r>
            <a:r>
              <a:rPr lang="ru-RU" dirty="0" smtClean="0">
                <a:latin typeface="Montserrat" panose="00000500000000000000" pitchFamily="2" charset="-52"/>
              </a:rPr>
              <a:t>-</a:t>
            </a:r>
            <a:r>
              <a:rPr lang="en-US" dirty="0" smtClean="0">
                <a:latin typeface="Montserrat" panose="00000500000000000000" pitchFamily="2" charset="-52"/>
              </a:rPr>
              <a:t>XIV </a:t>
            </a:r>
            <a:r>
              <a:rPr lang="ru-RU" dirty="0" smtClean="0">
                <a:latin typeface="Montserrat" panose="00000500000000000000" pitchFamily="2" charset="-52"/>
              </a:rPr>
              <a:t>вв</a:t>
            </a:r>
            <a:r>
              <a:rPr lang="ru-RU" dirty="0">
                <a:latin typeface="Montserrat" panose="00000500000000000000" pitchFamily="2" charset="-52"/>
              </a:rPr>
              <a:t>.</a:t>
            </a:r>
            <a:r>
              <a:rPr lang="en-US" dirty="0">
                <a:latin typeface="Montserrat" panose="00000500000000000000" pitchFamily="2" charset="-52"/>
              </a:rPr>
              <a:t> </a:t>
            </a:r>
            <a:endParaRPr lang="ru-RU" dirty="0">
              <a:latin typeface="Montserrat" panose="00000500000000000000" pitchFamily="2" charset="-52"/>
            </a:endParaRPr>
          </a:p>
        </p:txBody>
      </p:sp>
      <p:pic>
        <p:nvPicPr>
          <p:cNvPr id="11" name="Picture 2" descr="F:\Рабочий стол\Конференции\Кирпичников\Топоры\НГ Топоры 14 век Следь\Топоры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5" t="8656" r="6404" b="41633"/>
          <a:stretch/>
        </p:blipFill>
        <p:spPr bwMode="auto">
          <a:xfrm>
            <a:off x="2967764" y="579792"/>
            <a:ext cx="1962421" cy="343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:\Рабочий стол\Конференции\Кирпичников\Топоры\НГ Топоры 14 век Следь\Топоры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t="8656" r="48992" b="54000"/>
          <a:stretch/>
        </p:blipFill>
        <p:spPr bwMode="auto">
          <a:xfrm>
            <a:off x="1" y="521211"/>
            <a:ext cx="2930764" cy="363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93" r="46850" b="6476"/>
          <a:stretch/>
        </p:blipFill>
        <p:spPr bwMode="auto">
          <a:xfrm>
            <a:off x="4962334" y="640487"/>
            <a:ext cx="2270147" cy="3083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F:\Рабочий стол\Конференции\Кирпичников\Топоры\НГ Топоры 14 век Следь\Топоры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8" t="58062" r="6404" b="4930"/>
          <a:stretch/>
        </p:blipFill>
        <p:spPr bwMode="auto">
          <a:xfrm>
            <a:off x="7203650" y="1419622"/>
            <a:ext cx="1874847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57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xmlns="" id="{7A40385F-CA63-7C40-FBEE-B2C7EFC4D9DD}"/>
              </a:ext>
            </a:extLst>
          </p:cNvPr>
          <p:cNvSpPr/>
          <p:nvPr/>
        </p:nvSpPr>
        <p:spPr>
          <a:xfrm>
            <a:off x="0" y="1"/>
            <a:ext cx="9144000" cy="491018"/>
          </a:xfrm>
          <a:custGeom>
            <a:avLst/>
            <a:gdLst/>
            <a:ahLst/>
            <a:cxnLst/>
            <a:rect l="l" t="t" r="r" b="b"/>
            <a:pathLst>
              <a:path w="20104100" h="1790064">
                <a:moveTo>
                  <a:pt x="20104099" y="0"/>
                </a:moveTo>
                <a:lnTo>
                  <a:pt x="0" y="0"/>
                </a:lnTo>
                <a:lnTo>
                  <a:pt x="0" y="1789715"/>
                </a:lnTo>
                <a:lnTo>
                  <a:pt x="20104099" y="178971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F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54CD8B3-E4C0-3EAF-5AB5-9580E50B3CCA}"/>
              </a:ext>
            </a:extLst>
          </p:cNvPr>
          <p:cNvSpPr txBox="1">
            <a:spLocks/>
          </p:cNvSpPr>
          <p:nvPr/>
        </p:nvSpPr>
        <p:spPr>
          <a:xfrm>
            <a:off x="346472" y="1"/>
            <a:ext cx="7886700" cy="49101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10. </a:t>
            </a:r>
            <a:r>
              <a:rPr lang="ru-RU" sz="2700" b="1" dirty="0" err="1">
                <a:solidFill>
                  <a:schemeClr val="bg1"/>
                </a:solidFill>
                <a:latin typeface="Montserrat" pitchFamily="2" charset="-52"/>
              </a:rPr>
              <a:t>Надымский</a:t>
            </a:r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 городок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C19BD14-F6B1-F871-4C9B-1D929B79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862A-80D5-4DE9-9D91-65C094DD354F}" type="slidenum">
              <a:rPr lang="ru-RU" smtClean="0"/>
              <a:t>25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31CE6A-3CFC-0808-F827-D5EE9707C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91475" y="45226"/>
            <a:ext cx="839651" cy="4005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504" y="491019"/>
            <a:ext cx="2483768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dirty="0">
                <a:latin typeface="+mj-lt"/>
              </a:rPr>
              <a:t>Модели </a:t>
            </a:r>
            <a:r>
              <a:rPr lang="ru-RU" dirty="0" err="1" smtClean="0">
                <a:latin typeface="+mj-lt"/>
              </a:rPr>
              <a:t>проушеннных</a:t>
            </a:r>
            <a:r>
              <a:rPr lang="ru-RU" dirty="0" smtClean="0">
                <a:latin typeface="+mj-lt"/>
              </a:rPr>
              <a:t> </a:t>
            </a:r>
            <a:r>
              <a:rPr lang="ru-RU" dirty="0">
                <a:latin typeface="+mj-lt"/>
              </a:rPr>
              <a:t>топоров (кость, дерево)</a:t>
            </a:r>
          </a:p>
          <a:p>
            <a:r>
              <a:rPr lang="en-US" dirty="0">
                <a:latin typeface="+mj-lt"/>
              </a:rPr>
              <a:t>XV</a:t>
            </a:r>
            <a:r>
              <a:rPr lang="ru-RU" dirty="0">
                <a:latin typeface="+mj-lt"/>
              </a:rPr>
              <a:t>- первая треть </a:t>
            </a:r>
            <a:r>
              <a:rPr lang="en-US" dirty="0">
                <a:latin typeface="+mj-lt"/>
              </a:rPr>
              <a:t>XVIII</a:t>
            </a:r>
            <a:r>
              <a:rPr lang="ru-RU" dirty="0">
                <a:latin typeface="+mj-lt"/>
              </a:rPr>
              <a:t> вв.</a:t>
            </a:r>
          </a:p>
        </p:txBody>
      </p:sp>
      <p:pic>
        <p:nvPicPr>
          <p:cNvPr id="9" name="Picture 2" descr="F:\Рабочий стол\Конференции\Кирпичников\Топоры\Надымский городок\ВА_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3" t="8872" r="8814" b="12693"/>
          <a:stretch/>
        </p:blipFill>
        <p:spPr bwMode="auto">
          <a:xfrm rot="5400000">
            <a:off x="3753732" y="-274889"/>
            <a:ext cx="4581261" cy="611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98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xmlns="" id="{7A40385F-CA63-7C40-FBEE-B2C7EFC4D9DD}"/>
              </a:ext>
            </a:extLst>
          </p:cNvPr>
          <p:cNvSpPr/>
          <p:nvPr/>
        </p:nvSpPr>
        <p:spPr>
          <a:xfrm>
            <a:off x="0" y="1"/>
            <a:ext cx="9144000" cy="491018"/>
          </a:xfrm>
          <a:custGeom>
            <a:avLst/>
            <a:gdLst/>
            <a:ahLst/>
            <a:cxnLst/>
            <a:rect l="l" t="t" r="r" b="b"/>
            <a:pathLst>
              <a:path w="20104100" h="1790064">
                <a:moveTo>
                  <a:pt x="20104099" y="0"/>
                </a:moveTo>
                <a:lnTo>
                  <a:pt x="0" y="0"/>
                </a:lnTo>
                <a:lnTo>
                  <a:pt x="0" y="1789715"/>
                </a:lnTo>
                <a:lnTo>
                  <a:pt x="20104099" y="178971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F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54CD8B3-E4C0-3EAF-5AB5-9580E50B3CCA}"/>
              </a:ext>
            </a:extLst>
          </p:cNvPr>
          <p:cNvSpPr txBox="1">
            <a:spLocks/>
          </p:cNvSpPr>
          <p:nvPr/>
        </p:nvSpPr>
        <p:spPr>
          <a:xfrm>
            <a:off x="346472" y="1"/>
            <a:ext cx="7886700" cy="49101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10. </a:t>
            </a:r>
            <a:r>
              <a:rPr lang="ru-RU" sz="2700" b="1" dirty="0" err="1">
                <a:solidFill>
                  <a:schemeClr val="bg1"/>
                </a:solidFill>
                <a:latin typeface="Montserrat" pitchFamily="2" charset="-52"/>
              </a:rPr>
              <a:t>Надымский</a:t>
            </a:r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 городок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C19BD14-F6B1-F871-4C9B-1D929B79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862A-80D5-4DE9-9D91-65C094DD354F}" type="slidenum">
              <a:rPr lang="ru-RU" smtClean="0"/>
              <a:t>26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31CE6A-3CFC-0808-F827-D5EE9707C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91475" y="45226"/>
            <a:ext cx="839651" cy="4005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886" y="491019"/>
            <a:ext cx="2483768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dirty="0"/>
              <a:t>Модели </a:t>
            </a:r>
            <a:r>
              <a:rPr lang="ru-RU" dirty="0" err="1" smtClean="0"/>
              <a:t>проушенных</a:t>
            </a:r>
            <a:r>
              <a:rPr lang="ru-RU" dirty="0" smtClean="0"/>
              <a:t> </a:t>
            </a:r>
            <a:r>
              <a:rPr lang="ru-RU" dirty="0"/>
              <a:t>топоров (кость, дерево)</a:t>
            </a:r>
          </a:p>
          <a:p>
            <a:r>
              <a:rPr lang="en-US" dirty="0" smtClean="0">
                <a:latin typeface="+mj-lt"/>
              </a:rPr>
              <a:t>XV</a:t>
            </a:r>
            <a:r>
              <a:rPr lang="ru-RU" dirty="0" smtClean="0">
                <a:latin typeface="+mj-lt"/>
              </a:rPr>
              <a:t>- первая треть </a:t>
            </a:r>
            <a:r>
              <a:rPr lang="en-US" dirty="0" smtClean="0">
                <a:latin typeface="+mj-lt"/>
              </a:rPr>
              <a:t>XVIII</a:t>
            </a:r>
            <a:r>
              <a:rPr lang="ru-RU" dirty="0" smtClean="0">
                <a:latin typeface="+mj-lt"/>
              </a:rPr>
              <a:t> вв</a:t>
            </a:r>
            <a:r>
              <a:rPr lang="ru-RU" dirty="0">
                <a:latin typeface="+mj-lt"/>
              </a:rPr>
              <a:t>.</a:t>
            </a:r>
          </a:p>
        </p:txBody>
      </p:sp>
      <p:pic>
        <p:nvPicPr>
          <p:cNvPr id="8194" name="Picture 2" descr="F:\Рабочий стол\Конференции\Кирпичников\Топоры\Надымский городок\ВА_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0" t="9417" r="11902" b="12148"/>
          <a:stretch/>
        </p:blipFill>
        <p:spPr bwMode="auto">
          <a:xfrm rot="5400000">
            <a:off x="3583535" y="-416964"/>
            <a:ext cx="4652482" cy="646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06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xmlns="" id="{7A40385F-CA63-7C40-FBEE-B2C7EFC4D9DD}"/>
              </a:ext>
            </a:extLst>
          </p:cNvPr>
          <p:cNvSpPr/>
          <p:nvPr/>
        </p:nvSpPr>
        <p:spPr>
          <a:xfrm>
            <a:off x="0" y="1"/>
            <a:ext cx="9144000" cy="491018"/>
          </a:xfrm>
          <a:custGeom>
            <a:avLst/>
            <a:gdLst/>
            <a:ahLst/>
            <a:cxnLst/>
            <a:rect l="l" t="t" r="r" b="b"/>
            <a:pathLst>
              <a:path w="20104100" h="1790064">
                <a:moveTo>
                  <a:pt x="20104099" y="0"/>
                </a:moveTo>
                <a:lnTo>
                  <a:pt x="0" y="0"/>
                </a:lnTo>
                <a:lnTo>
                  <a:pt x="0" y="1789715"/>
                </a:lnTo>
                <a:lnTo>
                  <a:pt x="20104099" y="178971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F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54CD8B3-E4C0-3EAF-5AB5-9580E50B3CCA}"/>
              </a:ext>
            </a:extLst>
          </p:cNvPr>
          <p:cNvSpPr txBox="1">
            <a:spLocks/>
          </p:cNvSpPr>
          <p:nvPr/>
        </p:nvSpPr>
        <p:spPr>
          <a:xfrm>
            <a:off x="346472" y="1"/>
            <a:ext cx="7886700" cy="49101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10. </a:t>
            </a:r>
            <a:r>
              <a:rPr lang="ru-RU" sz="2700" b="1" dirty="0" err="1">
                <a:solidFill>
                  <a:schemeClr val="bg1"/>
                </a:solidFill>
                <a:latin typeface="Montserrat" pitchFamily="2" charset="-52"/>
              </a:rPr>
              <a:t>Надымский</a:t>
            </a:r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 городок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C19BD14-F6B1-F871-4C9B-1D929B79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862A-80D5-4DE9-9D91-65C094DD354F}" type="slidenum">
              <a:rPr lang="ru-RU" smtClean="0"/>
              <a:t>27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31CE6A-3CFC-0808-F827-D5EE9707C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91475" y="45226"/>
            <a:ext cx="839651" cy="4005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802643"/>
            <a:ext cx="349188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dirty="0" err="1" smtClean="0"/>
              <a:t>Проушенные</a:t>
            </a:r>
            <a:r>
              <a:rPr lang="ru-RU" dirty="0" smtClean="0"/>
              <a:t> </a:t>
            </a:r>
            <a:r>
              <a:rPr lang="ru-RU" smtClean="0"/>
              <a:t>железные топоры</a:t>
            </a:r>
            <a:endParaRPr lang="ru-RU" dirty="0"/>
          </a:p>
          <a:p>
            <a:r>
              <a:rPr lang="ru-RU" dirty="0" smtClean="0">
                <a:latin typeface="+mj-lt"/>
              </a:rPr>
              <a:t>первая треть </a:t>
            </a:r>
            <a:r>
              <a:rPr lang="en-US" dirty="0" smtClean="0">
                <a:latin typeface="+mj-lt"/>
              </a:rPr>
              <a:t>XVIII</a:t>
            </a:r>
            <a:r>
              <a:rPr lang="ru-RU" dirty="0" smtClean="0">
                <a:latin typeface="+mj-lt"/>
              </a:rPr>
              <a:t> вв</a:t>
            </a:r>
            <a:r>
              <a:rPr lang="ru-RU" dirty="0">
                <a:latin typeface="+mj-lt"/>
              </a:rPr>
              <a:t>.</a:t>
            </a:r>
          </a:p>
        </p:txBody>
      </p:sp>
      <p:pic>
        <p:nvPicPr>
          <p:cNvPr id="1026" name="Picture 2" descr="F:\Рабочий стол\Конференции\Кирпичников\Топоры\21-05-2024_09-05-07\РИС_3.28_ИМПОРТ_ТОПОРЫ_Ъ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8" t="8452" r="1569" b="61048"/>
          <a:stretch/>
        </p:blipFill>
        <p:spPr bwMode="auto">
          <a:xfrm>
            <a:off x="4291893" y="937234"/>
            <a:ext cx="4572000" cy="352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Рабочий стол\Конференции\Кирпичников\Топоры\21-05-2024_09-05-07\РИС_3.28_ИМПОРТ_ТОПОРЫ_Ъ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 t="9218" r="53732" b="73638"/>
          <a:stretch/>
        </p:blipFill>
        <p:spPr bwMode="auto">
          <a:xfrm>
            <a:off x="340756" y="1785633"/>
            <a:ext cx="3990468" cy="258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29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xmlns="" id="{7A40385F-CA63-7C40-FBEE-B2C7EFC4D9DD}"/>
              </a:ext>
            </a:extLst>
          </p:cNvPr>
          <p:cNvSpPr/>
          <p:nvPr/>
        </p:nvSpPr>
        <p:spPr>
          <a:xfrm>
            <a:off x="0" y="0"/>
            <a:ext cx="9144000" cy="814180"/>
          </a:xfrm>
          <a:custGeom>
            <a:avLst/>
            <a:gdLst/>
            <a:ahLst/>
            <a:cxnLst/>
            <a:rect l="l" t="t" r="r" b="b"/>
            <a:pathLst>
              <a:path w="20104100" h="1790064">
                <a:moveTo>
                  <a:pt x="20104099" y="0"/>
                </a:moveTo>
                <a:lnTo>
                  <a:pt x="0" y="0"/>
                </a:lnTo>
                <a:lnTo>
                  <a:pt x="0" y="1789715"/>
                </a:lnTo>
                <a:lnTo>
                  <a:pt x="20104099" y="178971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F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54CD8B3-E4C0-3EAF-5AB5-9580E50B3CCA}"/>
              </a:ext>
            </a:extLst>
          </p:cNvPr>
          <p:cNvSpPr txBox="1">
            <a:spLocks/>
          </p:cNvSpPr>
          <p:nvPr/>
        </p:nvSpPr>
        <p:spPr>
          <a:xfrm>
            <a:off x="346472" y="0"/>
            <a:ext cx="7886700" cy="81418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Заключение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2D76BBB-79B1-3D56-EB7B-0A7694A31654}"/>
              </a:ext>
            </a:extLst>
          </p:cNvPr>
          <p:cNvSpPr txBox="1"/>
          <p:nvPr/>
        </p:nvSpPr>
        <p:spPr>
          <a:xfrm>
            <a:off x="96716" y="961659"/>
            <a:ext cx="4133657" cy="2008242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Montserrat"/>
              </a:rPr>
              <a:t>Таким образом, </a:t>
            </a:r>
            <a:r>
              <a:rPr lang="ru-RU" dirty="0" err="1" smtClean="0">
                <a:latin typeface="Montserrat"/>
              </a:rPr>
              <a:t>проушенные</a:t>
            </a:r>
            <a:r>
              <a:rPr lang="ru-RU" dirty="0" smtClean="0">
                <a:latin typeface="Montserrat"/>
              </a:rPr>
              <a:t> </a:t>
            </a:r>
            <a:r>
              <a:rPr lang="ru-RU" dirty="0">
                <a:latin typeface="Montserrat"/>
              </a:rPr>
              <a:t>топоры указывают не просто на смену направления импорта, их можно считать маркером русского освоения Крайнего Севера Западной Сибири.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C19BD14-F6B1-F871-4C9B-1D929B79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862A-80D5-4DE9-9D91-65C094DD354F}" type="slidenum">
              <a:rPr lang="ru-RU" smtClean="0"/>
              <a:t>28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31CE6A-3CFC-0808-F827-D5EE9707C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35219" y="121827"/>
            <a:ext cx="1195907" cy="57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">
            <a:extLst>
              <a:ext uri="{FF2B5EF4-FFF2-40B4-BE49-F238E27FC236}">
                <a16:creationId xmlns:a16="http://schemas.microsoft.com/office/drawing/2014/main" xmlns="" id="{820A8971-094E-4671-BF71-60D643DADFD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F82"/>
          </a:solidFill>
        </p:spPr>
        <p:txBody>
          <a:bodyPr wrap="square" lIns="0" tIns="0" rIns="0" bIns="0" rtlCol="0"/>
          <a:lstStyle/>
          <a:p>
            <a:endParaRPr lang="ru-RU" dirty="0">
              <a:solidFill>
                <a:srgbClr val="1143C0"/>
              </a:solidFill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xmlns="" id="{D067710D-FB6A-96ED-42E3-C25F9328F304}"/>
              </a:ext>
            </a:extLst>
          </p:cNvPr>
          <p:cNvSpPr txBox="1"/>
          <p:nvPr/>
        </p:nvSpPr>
        <p:spPr>
          <a:xfrm>
            <a:off x="1014559" y="4620920"/>
            <a:ext cx="2361170" cy="289503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lang="en-US" b="1" dirty="0" smtClean="0">
                <a:solidFill>
                  <a:srgbClr val="FFFFFF"/>
                </a:solidFill>
                <a:latin typeface="Avenir Next Cyr Medium" panose="020B0603020202020204"/>
                <a:cs typeface="Tahoma"/>
              </a:rPr>
              <a:t>www.nordarcheo.ru</a:t>
            </a:r>
            <a:endParaRPr dirty="0">
              <a:latin typeface="Avenir Next Cyr Medium" panose="020B0603020202020204"/>
              <a:cs typeface="Tahoma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xmlns="" id="{972EE0D9-BBC7-A7F1-BCA7-E65D4592644D}"/>
              </a:ext>
            </a:extLst>
          </p:cNvPr>
          <p:cNvSpPr txBox="1"/>
          <p:nvPr/>
        </p:nvSpPr>
        <p:spPr>
          <a:xfrm>
            <a:off x="6239135" y="4635910"/>
            <a:ext cx="2605902" cy="289503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lang="en-US" b="1" dirty="0" smtClean="0">
                <a:solidFill>
                  <a:srgbClr val="FFFFFF"/>
                </a:solidFill>
                <a:latin typeface="Avenir Next Cyr Medium" panose="020B0603020202020204"/>
                <a:cs typeface="Tahoma"/>
              </a:rPr>
              <a:t>school.archeonord.ru</a:t>
            </a:r>
            <a:endParaRPr dirty="0">
              <a:latin typeface="Avenir Next Cyr Medium" panose="020B0603020202020204"/>
              <a:cs typeface="Tahoma"/>
            </a:endParaRPr>
          </a:p>
        </p:txBody>
      </p:sp>
      <p:sp>
        <p:nvSpPr>
          <p:cNvPr id="20" name="object 22">
            <a:extLst>
              <a:ext uri="{FF2B5EF4-FFF2-40B4-BE49-F238E27FC236}">
                <a16:creationId xmlns:a16="http://schemas.microsoft.com/office/drawing/2014/main" xmlns="" id="{FB1B22DA-CC98-6585-47A4-937BD8127343}"/>
              </a:ext>
            </a:extLst>
          </p:cNvPr>
          <p:cNvSpPr txBox="1"/>
          <p:nvPr/>
        </p:nvSpPr>
        <p:spPr>
          <a:xfrm>
            <a:off x="900259" y="3137637"/>
            <a:ext cx="1959344" cy="839653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algn="ctr">
              <a:spcBef>
                <a:spcPts val="68"/>
              </a:spcBef>
            </a:pPr>
            <a:r>
              <a:rPr lang="ru-RU" dirty="0" smtClean="0">
                <a:solidFill>
                  <a:srgbClr val="FFFFFF"/>
                </a:solidFill>
                <a:latin typeface="Montserrat" pitchFamily="2" charset="-52"/>
                <a:cs typeface="Verdana"/>
              </a:rPr>
              <a:t>АНО «Институт археологии Севера»</a:t>
            </a:r>
            <a:endParaRPr dirty="0">
              <a:latin typeface="Montserrat" pitchFamily="2" charset="-52"/>
              <a:cs typeface="Verdana"/>
            </a:endParaRPr>
          </a:p>
        </p:txBody>
      </p:sp>
      <p:sp>
        <p:nvSpPr>
          <p:cNvPr id="22" name="object 24">
            <a:extLst>
              <a:ext uri="{FF2B5EF4-FFF2-40B4-BE49-F238E27FC236}">
                <a16:creationId xmlns:a16="http://schemas.microsoft.com/office/drawing/2014/main" xmlns="" id="{4DA93391-E3D0-69BB-995F-6BC607945121}"/>
              </a:ext>
            </a:extLst>
          </p:cNvPr>
          <p:cNvSpPr txBox="1"/>
          <p:nvPr/>
        </p:nvSpPr>
        <p:spPr>
          <a:xfrm>
            <a:off x="3521949" y="3137637"/>
            <a:ext cx="1858795" cy="839653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algn="ctr">
              <a:spcBef>
                <a:spcPts val="68"/>
              </a:spcBef>
            </a:pPr>
            <a:r>
              <a:rPr lang="ru-RU" dirty="0" smtClean="0">
                <a:solidFill>
                  <a:srgbClr val="FFFFFF"/>
                </a:solidFill>
                <a:latin typeface="Montserrat" pitchFamily="2" charset="-52"/>
                <a:cs typeface="Verdana"/>
              </a:rPr>
              <a:t>НПО «Северная археология-1»</a:t>
            </a:r>
            <a:endParaRPr dirty="0">
              <a:latin typeface="Montserrat" pitchFamily="2" charset="-52"/>
              <a:cs typeface="Verdana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8CC6D109-4A64-563D-A84A-CD6CDED38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46126" y="103773"/>
            <a:ext cx="1073808" cy="512275"/>
          </a:xfrm>
          <a:prstGeom prst="rect">
            <a:avLst/>
          </a:prstGeom>
        </p:spPr>
      </p:pic>
      <p:sp>
        <p:nvSpPr>
          <p:cNvPr id="26" name="Заголовок 1">
            <a:extLst>
              <a:ext uri="{FF2B5EF4-FFF2-40B4-BE49-F238E27FC236}">
                <a16:creationId xmlns:a16="http://schemas.microsoft.com/office/drawing/2014/main" xmlns="" id="{180641BD-FF77-DF6C-24B0-025D1B83E0F7}"/>
              </a:ext>
            </a:extLst>
          </p:cNvPr>
          <p:cNvSpPr txBox="1">
            <a:spLocks/>
          </p:cNvSpPr>
          <p:nvPr/>
        </p:nvSpPr>
        <p:spPr>
          <a:xfrm>
            <a:off x="3044537" y="0"/>
            <a:ext cx="5273787" cy="70658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ПАРТНЁРЫ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5504" y="3643865"/>
            <a:ext cx="894981" cy="8949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3045" y="3639427"/>
            <a:ext cx="903858" cy="903858"/>
          </a:xfrm>
          <a:prstGeom prst="rect">
            <a:avLst/>
          </a:prstGeom>
        </p:spPr>
      </p:pic>
      <p:sp>
        <p:nvSpPr>
          <p:cNvPr id="33" name="object 24">
            <a:extLst>
              <a:ext uri="{FF2B5EF4-FFF2-40B4-BE49-F238E27FC236}">
                <a16:creationId xmlns:a16="http://schemas.microsoft.com/office/drawing/2014/main" xmlns="" id="{4DA93391-E3D0-69BB-995F-6BC607945121}"/>
              </a:ext>
            </a:extLst>
          </p:cNvPr>
          <p:cNvSpPr txBox="1"/>
          <p:nvPr/>
        </p:nvSpPr>
        <p:spPr>
          <a:xfrm>
            <a:off x="6147990" y="3100370"/>
            <a:ext cx="1858795" cy="839653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algn="ctr">
              <a:spcBef>
                <a:spcPts val="68"/>
              </a:spcBef>
            </a:pPr>
            <a:r>
              <a:rPr lang="ru-RU" dirty="0" smtClean="0">
                <a:solidFill>
                  <a:srgbClr val="FFFFFF"/>
                </a:solidFill>
                <a:latin typeface="Montserrat" pitchFamily="2" charset="-52"/>
                <a:cs typeface="Verdana"/>
              </a:rPr>
              <a:t>Археологи – школьникам Югры</a:t>
            </a:r>
            <a:endParaRPr dirty="0">
              <a:latin typeface="Montserrat" pitchFamily="2" charset="-52"/>
              <a:cs typeface="Verdan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12689" y="3639427"/>
            <a:ext cx="929398" cy="9293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21949" y="4568825"/>
            <a:ext cx="2057579" cy="37036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2587" y="876300"/>
            <a:ext cx="2425835" cy="11772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9525" marR="3810" algn="ctr">
              <a:spcBef>
                <a:spcPts val="68"/>
              </a:spcBef>
            </a:pPr>
            <a:r>
              <a:rPr lang="ru-RU" dirty="0" smtClean="0">
                <a:solidFill>
                  <a:srgbClr val="FFFFFF"/>
                </a:solidFill>
                <a:latin typeface="Montserrat" pitchFamily="2" charset="-52"/>
                <a:cs typeface="Verdana"/>
              </a:rPr>
              <a:t>Департамент культурного наследия города Москвы</a:t>
            </a:r>
            <a:endParaRPr lang="ru-RU" dirty="0">
              <a:latin typeface="Montserrat" pitchFamily="2" charset="-52"/>
              <a:cs typeface="Verdana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50812" y="1254068"/>
            <a:ext cx="1822295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marL="9525" marR="3810" algn="ctr">
              <a:spcBef>
                <a:spcPts val="68"/>
              </a:spcBef>
            </a:pPr>
            <a:r>
              <a:rPr lang="ru-RU" dirty="0" smtClean="0">
                <a:solidFill>
                  <a:srgbClr val="FFFFFF"/>
                </a:solidFill>
                <a:latin typeface="Montserrat" pitchFamily="2" charset="-52"/>
                <a:cs typeface="Verdana"/>
              </a:rPr>
              <a:t>ИАЭТ СО РАН</a:t>
            </a:r>
            <a:endParaRPr lang="ru-RU" dirty="0">
              <a:latin typeface="Montserrat" pitchFamily="2" charset="-52"/>
              <a:cs typeface="Verdana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29096" y="1252376"/>
            <a:ext cx="1503297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marL="9525" marR="3810" algn="ctr">
              <a:spcBef>
                <a:spcPts val="68"/>
              </a:spcBef>
            </a:pPr>
            <a:r>
              <a:rPr lang="ru-RU" dirty="0" smtClean="0">
                <a:solidFill>
                  <a:srgbClr val="FFFFFF"/>
                </a:solidFill>
                <a:latin typeface="Montserrat" pitchFamily="2" charset="-52"/>
                <a:cs typeface="Verdana"/>
              </a:rPr>
              <a:t>ИИМК РАН</a:t>
            </a:r>
            <a:endParaRPr lang="ru-RU" dirty="0">
              <a:latin typeface="Montserrat" pitchFamily="2" charset="-52"/>
              <a:cs typeface="Verdana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29493" y="1258081"/>
            <a:ext cx="2022670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marL="9525" marR="3810" algn="ctr">
              <a:spcBef>
                <a:spcPts val="68"/>
              </a:spcBef>
            </a:pPr>
            <a:r>
              <a:rPr lang="ru-RU" dirty="0" err="1" smtClean="0">
                <a:solidFill>
                  <a:srgbClr val="FFFFFF"/>
                </a:solidFill>
                <a:latin typeface="Montserrat" pitchFamily="2" charset="-52"/>
                <a:cs typeface="Verdana"/>
              </a:rPr>
              <a:t>ИИиА</a:t>
            </a:r>
            <a:r>
              <a:rPr lang="ru-RU" dirty="0" smtClean="0">
                <a:solidFill>
                  <a:srgbClr val="FFFFFF"/>
                </a:solidFill>
                <a:latin typeface="Montserrat" pitchFamily="2" charset="-52"/>
                <a:cs typeface="Verdana"/>
              </a:rPr>
              <a:t> </a:t>
            </a:r>
            <a:r>
              <a:rPr lang="ru-RU" dirty="0" err="1" smtClean="0">
                <a:solidFill>
                  <a:srgbClr val="FFFFFF"/>
                </a:solidFill>
                <a:latin typeface="Montserrat" pitchFamily="2" charset="-52"/>
                <a:cs typeface="Verdana"/>
              </a:rPr>
              <a:t>УрО</a:t>
            </a:r>
            <a:r>
              <a:rPr lang="ru-RU" dirty="0" smtClean="0">
                <a:solidFill>
                  <a:srgbClr val="FFFFFF"/>
                </a:solidFill>
                <a:latin typeface="Montserrat" pitchFamily="2" charset="-52"/>
                <a:cs typeface="Verdana"/>
              </a:rPr>
              <a:t> РАН</a:t>
            </a:r>
            <a:endParaRPr lang="ru-RU" dirty="0">
              <a:latin typeface="Montserrat" pitchFamily="2" charset="-52"/>
              <a:cs typeface="Verdana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9353" y="2445098"/>
            <a:ext cx="1612301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marL="9525" marR="3810" algn="ctr">
              <a:spcBef>
                <a:spcPts val="68"/>
              </a:spcBef>
            </a:pPr>
            <a:r>
              <a:rPr lang="en-US" dirty="0">
                <a:solidFill>
                  <a:srgbClr val="FFFFFF"/>
                </a:solidFill>
                <a:latin typeface="Montserrat" pitchFamily="2" charset="-52"/>
                <a:cs typeface="Verdana"/>
              </a:rPr>
              <a:t>www.mos.ru</a:t>
            </a:r>
            <a:endParaRPr lang="ru-RU" dirty="0">
              <a:latin typeface="Montserrat" pitchFamily="2" charset="-52"/>
              <a:cs typeface="Verdana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11007" y="2429882"/>
            <a:ext cx="2308965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Montserrat" pitchFamily="2" charset="-52"/>
                <a:cs typeface="Verdana"/>
              </a:rPr>
              <a:t>archaeology.nsc.ru</a:t>
            </a:r>
            <a:endParaRPr lang="ru-RU" dirty="0">
              <a:solidFill>
                <a:srgbClr val="FFFFFF"/>
              </a:solidFill>
              <a:latin typeface="Montserrat" pitchFamily="2" charset="-52"/>
              <a:cs typeface="Verdana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00324" y="2425508"/>
            <a:ext cx="1234953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Montserrat" pitchFamily="2" charset="-52"/>
                <a:cs typeface="Verdana"/>
              </a:rPr>
              <a:t>archeo.ru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721659" y="2433251"/>
            <a:ext cx="2172711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  <a:latin typeface="Montserrat" pitchFamily="2" charset="-52"/>
                <a:cs typeface="Verdana"/>
              </a:rPr>
              <a:t>www.ihist.uran.ru</a:t>
            </a:r>
            <a:endParaRPr lang="ru-RU" dirty="0">
              <a:solidFill>
                <a:srgbClr val="FFFFFF"/>
              </a:solidFill>
              <a:latin typeface="Montserrat" pitchFamily="2" charset="-52"/>
              <a:cs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0186" y="1587094"/>
            <a:ext cx="890636" cy="88492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44657" y="1535658"/>
            <a:ext cx="899049" cy="8895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39523" y="1547223"/>
            <a:ext cx="890061" cy="88631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03120" y="1568798"/>
            <a:ext cx="875414" cy="87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xmlns="" id="{7A40385F-CA63-7C40-FBEE-B2C7EFC4D9DD}"/>
              </a:ext>
            </a:extLst>
          </p:cNvPr>
          <p:cNvSpPr/>
          <p:nvPr/>
        </p:nvSpPr>
        <p:spPr>
          <a:xfrm>
            <a:off x="0" y="0"/>
            <a:ext cx="9144000" cy="814180"/>
          </a:xfrm>
          <a:custGeom>
            <a:avLst/>
            <a:gdLst/>
            <a:ahLst/>
            <a:cxnLst/>
            <a:rect l="l" t="t" r="r" b="b"/>
            <a:pathLst>
              <a:path w="20104100" h="1790064">
                <a:moveTo>
                  <a:pt x="20104099" y="0"/>
                </a:moveTo>
                <a:lnTo>
                  <a:pt x="0" y="0"/>
                </a:lnTo>
                <a:lnTo>
                  <a:pt x="0" y="1789715"/>
                </a:lnTo>
                <a:lnTo>
                  <a:pt x="20104099" y="178971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F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54CD8B3-E4C0-3EAF-5AB5-9580E50B3CCA}"/>
              </a:ext>
            </a:extLst>
          </p:cNvPr>
          <p:cNvSpPr txBox="1">
            <a:spLocks/>
          </p:cNvSpPr>
          <p:nvPr/>
        </p:nvSpPr>
        <p:spPr>
          <a:xfrm>
            <a:off x="346472" y="0"/>
            <a:ext cx="7886700" cy="81418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2. Могильник </a:t>
            </a:r>
            <a:r>
              <a:rPr lang="ru-RU" sz="2700" b="1" dirty="0" err="1">
                <a:solidFill>
                  <a:schemeClr val="bg1"/>
                </a:solidFill>
                <a:latin typeface="Montserrat" pitchFamily="2" charset="-52"/>
              </a:rPr>
              <a:t>Рёлка</a:t>
            </a:r>
            <a:endParaRPr lang="ru-RU" sz="27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2D76BBB-79B1-3D56-EB7B-0A7694A31654}"/>
              </a:ext>
            </a:extLst>
          </p:cNvPr>
          <p:cNvSpPr txBox="1"/>
          <p:nvPr/>
        </p:nvSpPr>
        <p:spPr>
          <a:xfrm>
            <a:off x="1" y="814179"/>
            <a:ext cx="3897426" cy="1361911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Montserrat"/>
              </a:rPr>
              <a:t>Хронология: </a:t>
            </a:r>
            <a:r>
              <a:rPr lang="en-US" sz="1400" b="1" dirty="0">
                <a:latin typeface="Montserrat"/>
              </a:rPr>
              <a:t>VI-VIII </a:t>
            </a:r>
            <a:r>
              <a:rPr lang="ru-RU" sz="1400" b="1" dirty="0">
                <a:latin typeface="Montserrat"/>
              </a:rPr>
              <a:t>вв</a:t>
            </a:r>
            <a:r>
              <a:rPr lang="ru-RU" sz="1400" b="1" dirty="0" smtClean="0">
                <a:latin typeface="Montserrat"/>
              </a:rPr>
              <a:t>.</a:t>
            </a:r>
            <a:endParaRPr lang="ru-RU" sz="1400" b="1" dirty="0">
              <a:latin typeface="Montserrat"/>
            </a:endParaRPr>
          </a:p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Montserrat"/>
              </a:rPr>
              <a:t>Годы исследования: </a:t>
            </a:r>
            <a:r>
              <a:rPr lang="en-US" sz="1400" b="1" dirty="0" smtClean="0">
                <a:latin typeface="Montserrat"/>
              </a:rPr>
              <a:t>1947-1964</a:t>
            </a:r>
            <a:endParaRPr lang="ru-RU" sz="1400" b="1" dirty="0" smtClean="0">
              <a:latin typeface="Montserrat"/>
            </a:endParaRPr>
          </a:p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Montserrat"/>
              </a:rPr>
              <a:t>Автор раскопок</a:t>
            </a:r>
            <a:r>
              <a:rPr lang="ru-RU" sz="1400" dirty="0">
                <a:latin typeface="Montserrat"/>
              </a:rPr>
              <a:t>: </a:t>
            </a:r>
            <a:r>
              <a:rPr lang="ru-RU" sz="1400" b="1" dirty="0" smtClean="0">
                <a:latin typeface="Montserrat"/>
              </a:rPr>
              <a:t>А.П. </a:t>
            </a:r>
            <a:r>
              <a:rPr lang="ru-RU" sz="1400" b="1" dirty="0" err="1" smtClean="0">
                <a:latin typeface="Montserrat"/>
              </a:rPr>
              <a:t>Дульзон</a:t>
            </a:r>
            <a:r>
              <a:rPr lang="ru-RU" sz="1400" b="1" dirty="0">
                <a:latin typeface="Montserrat"/>
              </a:rPr>
              <a:t>, В.И. Матющенко</a:t>
            </a:r>
            <a:r>
              <a:rPr lang="en-US" sz="1400" b="1" dirty="0" smtClean="0">
                <a:latin typeface="Montserrat"/>
              </a:rPr>
              <a:t>, </a:t>
            </a:r>
            <a:r>
              <a:rPr lang="ru-RU" sz="1400" b="1" dirty="0" smtClean="0">
                <a:latin typeface="Montserrat"/>
              </a:rPr>
              <a:t>Л.А. </a:t>
            </a:r>
            <a:r>
              <a:rPr lang="ru-RU" sz="1400" b="1" dirty="0" err="1" smtClean="0">
                <a:latin typeface="Montserrat"/>
              </a:rPr>
              <a:t>Чиндина</a:t>
            </a:r>
            <a:endParaRPr lang="ru-RU" sz="1400" b="1" dirty="0" smtClean="0">
              <a:latin typeface="Montserrat"/>
            </a:endParaRPr>
          </a:p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Montserrat"/>
              </a:rPr>
              <a:t>Кол-во погребений: 56</a:t>
            </a:r>
          </a:p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Montserrat"/>
              </a:rPr>
              <a:t>Из них с топорами: 8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C19BD14-F6B1-F871-4C9B-1D929B79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862A-80D5-4DE9-9D91-65C094DD354F}" type="slidenum">
              <a:rPr lang="ru-RU" smtClean="0"/>
              <a:t>3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31CE6A-3CFC-0808-F827-D5EE9707C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35219" y="121827"/>
            <a:ext cx="1195907" cy="570525"/>
          </a:xfrm>
          <a:prstGeom prst="rect">
            <a:avLst/>
          </a:prstGeom>
        </p:spPr>
      </p:pic>
      <p:pic>
        <p:nvPicPr>
          <p:cNvPr id="2" name="Picture 2" descr="F:\Рабочий стол\Конференции\Кирпичников\Топоры\Карта Западной Сибири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9" t="62118" r="12608" b="20274"/>
          <a:stretch/>
        </p:blipFill>
        <p:spPr bwMode="auto">
          <a:xfrm>
            <a:off x="3897427" y="839005"/>
            <a:ext cx="5246573" cy="430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90570"/>
            <a:ext cx="4513520" cy="298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948363" y="2195512"/>
            <a:ext cx="3057525" cy="42386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17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820A8971-094E-4671-BF71-60D643DADFD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F82"/>
          </a:solidFill>
        </p:spPr>
        <p:txBody>
          <a:bodyPr wrap="square" lIns="0" tIns="0" rIns="0" bIns="0" rtlCol="0"/>
          <a:lstStyle/>
          <a:p>
            <a:endParaRPr lang="ru-RU" dirty="0">
              <a:solidFill>
                <a:srgbClr val="1143C0"/>
              </a:solidFill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xmlns="" id="{D5512E6A-392E-18B7-D7C8-79E41BE73635}"/>
              </a:ext>
            </a:extLst>
          </p:cNvPr>
          <p:cNvSpPr txBox="1"/>
          <p:nvPr/>
        </p:nvSpPr>
        <p:spPr>
          <a:xfrm>
            <a:off x="435578" y="4590665"/>
            <a:ext cx="2005518" cy="566502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b="1" dirty="0">
                <a:solidFill>
                  <a:srgbClr val="FFFFFF"/>
                </a:solidFill>
                <a:latin typeface="Avenir Next Cyr Medium" panose="020B0603020202020204"/>
                <a:cs typeface="Tahoma"/>
              </a:rPr>
              <a:t>t.me/surgu_university</a:t>
            </a:r>
            <a:endParaRPr dirty="0">
              <a:latin typeface="Avenir Next Cyr Medium" panose="020B0603020202020204"/>
              <a:cs typeface="Tahoma"/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xmlns="" id="{D067710D-FB6A-96ED-42E3-C25F9328F304}"/>
              </a:ext>
            </a:extLst>
          </p:cNvPr>
          <p:cNvSpPr txBox="1"/>
          <p:nvPr/>
        </p:nvSpPr>
        <p:spPr>
          <a:xfrm>
            <a:off x="3040900" y="4590664"/>
            <a:ext cx="2611367" cy="289503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b="1" dirty="0">
                <a:solidFill>
                  <a:srgbClr val="FFFFFF"/>
                </a:solidFill>
                <a:latin typeface="Avenir Next Cyr Medium" panose="020B0603020202020204"/>
                <a:cs typeface="Tahoma"/>
              </a:rPr>
              <a:t>vk.com/abiturient.surgu</a:t>
            </a:r>
            <a:endParaRPr dirty="0">
              <a:latin typeface="Avenir Next Cyr Medium" panose="020B0603020202020204"/>
              <a:cs typeface="Tahoma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xmlns="" id="{972EE0D9-BBC7-A7F1-BCA7-E65D4592644D}"/>
              </a:ext>
            </a:extLst>
          </p:cNvPr>
          <p:cNvSpPr txBox="1"/>
          <p:nvPr/>
        </p:nvSpPr>
        <p:spPr>
          <a:xfrm>
            <a:off x="6321753" y="4590664"/>
            <a:ext cx="2605902" cy="289503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b="1" dirty="0">
                <a:solidFill>
                  <a:srgbClr val="FFFFFF"/>
                </a:solidFill>
                <a:latin typeface="Avenir Next Cyr Medium" panose="020B0603020202020204"/>
                <a:cs typeface="Tahoma"/>
              </a:rPr>
              <a:t>vk.com/surgu</a:t>
            </a:r>
            <a:endParaRPr dirty="0">
              <a:latin typeface="Avenir Next Cyr Medium" panose="020B0603020202020204"/>
              <a:cs typeface="Tahoma"/>
            </a:endParaRPr>
          </a:p>
        </p:txBody>
      </p:sp>
      <p:pic>
        <p:nvPicPr>
          <p:cNvPr id="10" name="object 11">
            <a:extLst>
              <a:ext uri="{FF2B5EF4-FFF2-40B4-BE49-F238E27FC236}">
                <a16:creationId xmlns:a16="http://schemas.microsoft.com/office/drawing/2014/main" xmlns="" id="{E975CC0F-16FD-4412-DCBF-349D9144AE2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6476" y="3648712"/>
            <a:ext cx="871114" cy="871114"/>
          </a:xfrm>
          <a:prstGeom prst="rect">
            <a:avLst/>
          </a:prstGeom>
        </p:spPr>
      </p:pic>
      <p:pic>
        <p:nvPicPr>
          <p:cNvPr id="11" name="object 12">
            <a:extLst>
              <a:ext uri="{FF2B5EF4-FFF2-40B4-BE49-F238E27FC236}">
                <a16:creationId xmlns:a16="http://schemas.microsoft.com/office/drawing/2014/main" xmlns="" id="{FF31C344-0DE0-CDFC-52A4-27BA5F8CBC4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3044947" y="3653737"/>
            <a:ext cx="866087" cy="866090"/>
          </a:xfrm>
          <a:prstGeom prst="rect">
            <a:avLst/>
          </a:prstGeom>
        </p:spPr>
      </p:pic>
      <p:pic>
        <p:nvPicPr>
          <p:cNvPr id="12" name="object 13">
            <a:extLst>
              <a:ext uri="{FF2B5EF4-FFF2-40B4-BE49-F238E27FC236}">
                <a16:creationId xmlns:a16="http://schemas.microsoft.com/office/drawing/2014/main" xmlns="" id="{F9532D08-824F-E700-49DA-F6BDE1273FF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5577" y="3648712"/>
            <a:ext cx="871114" cy="871114"/>
          </a:xfrm>
          <a:prstGeom prst="rect">
            <a:avLst/>
          </a:prstGeom>
        </p:spPr>
      </p:pic>
      <p:pic>
        <p:nvPicPr>
          <p:cNvPr id="13" name="object 14">
            <a:extLst>
              <a:ext uri="{FF2B5EF4-FFF2-40B4-BE49-F238E27FC236}">
                <a16:creationId xmlns:a16="http://schemas.microsoft.com/office/drawing/2014/main" xmlns="" id="{CADBFFFC-9D10-1ECC-4B2E-5D654AFF0EA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1925" y="1057372"/>
            <a:ext cx="1593174" cy="1593174"/>
          </a:xfrm>
          <a:prstGeom prst="rect">
            <a:avLst/>
          </a:prstGeom>
        </p:spPr>
      </p:pic>
      <p:grpSp>
        <p:nvGrpSpPr>
          <p:cNvPr id="14" name="object 15">
            <a:extLst>
              <a:ext uri="{FF2B5EF4-FFF2-40B4-BE49-F238E27FC236}">
                <a16:creationId xmlns:a16="http://schemas.microsoft.com/office/drawing/2014/main" xmlns="" id="{A1A3F4BD-431A-2C8F-683B-AFA17F868956}"/>
              </a:ext>
            </a:extLst>
          </p:cNvPr>
          <p:cNvGrpSpPr/>
          <p:nvPr/>
        </p:nvGrpSpPr>
        <p:grpSpPr>
          <a:xfrm>
            <a:off x="2312695" y="1057373"/>
            <a:ext cx="3379103" cy="425490"/>
            <a:chOff x="4626160" y="2633522"/>
            <a:chExt cx="9511030" cy="1197610"/>
          </a:xfrm>
        </p:grpSpPr>
        <p:sp>
          <p:nvSpPr>
            <p:cNvPr id="15" name="object 16">
              <a:extLst>
                <a:ext uri="{FF2B5EF4-FFF2-40B4-BE49-F238E27FC236}">
                  <a16:creationId xmlns:a16="http://schemas.microsoft.com/office/drawing/2014/main" xmlns="" id="{753CBB9A-67A8-84CA-96FA-C4A65E2F640E}"/>
                </a:ext>
              </a:extLst>
            </p:cNvPr>
            <p:cNvSpPr/>
            <p:nvPr/>
          </p:nvSpPr>
          <p:spPr>
            <a:xfrm>
              <a:off x="4626160" y="2633522"/>
              <a:ext cx="9511030" cy="1197610"/>
            </a:xfrm>
            <a:custGeom>
              <a:avLst/>
              <a:gdLst/>
              <a:ahLst/>
              <a:cxnLst/>
              <a:rect l="l" t="t" r="r" b="b"/>
              <a:pathLst>
                <a:path w="9511030" h="1197610">
                  <a:moveTo>
                    <a:pt x="9248671" y="0"/>
                  </a:moveTo>
                  <a:lnTo>
                    <a:pt x="261772" y="0"/>
                  </a:lnTo>
                  <a:lnTo>
                    <a:pt x="214718" y="4217"/>
                  </a:lnTo>
                  <a:lnTo>
                    <a:pt x="170431" y="16377"/>
                  </a:lnTo>
                  <a:lnTo>
                    <a:pt x="129651" y="35739"/>
                  </a:lnTo>
                  <a:lnTo>
                    <a:pt x="93116" y="61565"/>
                  </a:lnTo>
                  <a:lnTo>
                    <a:pt x="61565" y="93116"/>
                  </a:lnTo>
                  <a:lnTo>
                    <a:pt x="35739" y="129651"/>
                  </a:lnTo>
                  <a:lnTo>
                    <a:pt x="16377" y="170431"/>
                  </a:lnTo>
                  <a:lnTo>
                    <a:pt x="4217" y="214718"/>
                  </a:lnTo>
                  <a:lnTo>
                    <a:pt x="0" y="261772"/>
                  </a:lnTo>
                  <a:lnTo>
                    <a:pt x="0" y="935699"/>
                  </a:lnTo>
                  <a:lnTo>
                    <a:pt x="4217" y="982752"/>
                  </a:lnTo>
                  <a:lnTo>
                    <a:pt x="16377" y="1027039"/>
                  </a:lnTo>
                  <a:lnTo>
                    <a:pt x="35739" y="1067820"/>
                  </a:lnTo>
                  <a:lnTo>
                    <a:pt x="61565" y="1104355"/>
                  </a:lnTo>
                  <a:lnTo>
                    <a:pt x="93116" y="1135905"/>
                  </a:lnTo>
                  <a:lnTo>
                    <a:pt x="129651" y="1161731"/>
                  </a:lnTo>
                  <a:lnTo>
                    <a:pt x="170431" y="1181094"/>
                  </a:lnTo>
                  <a:lnTo>
                    <a:pt x="214718" y="1193253"/>
                  </a:lnTo>
                  <a:lnTo>
                    <a:pt x="261772" y="1197471"/>
                  </a:lnTo>
                  <a:lnTo>
                    <a:pt x="9248671" y="1197471"/>
                  </a:lnTo>
                  <a:lnTo>
                    <a:pt x="9295727" y="1193253"/>
                  </a:lnTo>
                  <a:lnTo>
                    <a:pt x="9340015" y="1181094"/>
                  </a:lnTo>
                  <a:lnTo>
                    <a:pt x="9380796" y="1161731"/>
                  </a:lnTo>
                  <a:lnTo>
                    <a:pt x="9417331" y="1135905"/>
                  </a:lnTo>
                  <a:lnTo>
                    <a:pt x="9448880" y="1104355"/>
                  </a:lnTo>
                  <a:lnTo>
                    <a:pt x="9474705" y="1067820"/>
                  </a:lnTo>
                  <a:lnTo>
                    <a:pt x="9494067" y="1027039"/>
                  </a:lnTo>
                  <a:lnTo>
                    <a:pt x="9506226" y="982752"/>
                  </a:lnTo>
                  <a:lnTo>
                    <a:pt x="9510443" y="935699"/>
                  </a:lnTo>
                  <a:lnTo>
                    <a:pt x="9510443" y="261772"/>
                  </a:lnTo>
                  <a:lnTo>
                    <a:pt x="9506226" y="214718"/>
                  </a:lnTo>
                  <a:lnTo>
                    <a:pt x="9494067" y="170431"/>
                  </a:lnTo>
                  <a:lnTo>
                    <a:pt x="9474705" y="129651"/>
                  </a:lnTo>
                  <a:lnTo>
                    <a:pt x="9448880" y="93116"/>
                  </a:lnTo>
                  <a:lnTo>
                    <a:pt x="9417331" y="61565"/>
                  </a:lnTo>
                  <a:lnTo>
                    <a:pt x="9380796" y="35739"/>
                  </a:lnTo>
                  <a:lnTo>
                    <a:pt x="9340015" y="16377"/>
                  </a:lnTo>
                  <a:lnTo>
                    <a:pt x="9295727" y="4217"/>
                  </a:lnTo>
                  <a:lnTo>
                    <a:pt x="9248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7">
              <a:extLst>
                <a:ext uri="{FF2B5EF4-FFF2-40B4-BE49-F238E27FC236}">
                  <a16:creationId xmlns:a16="http://schemas.microsoft.com/office/drawing/2014/main" xmlns="" id="{CA3042D7-DC42-751A-5ABA-B386E99F6D33}"/>
                </a:ext>
              </a:extLst>
            </p:cNvPr>
            <p:cNvSpPr/>
            <p:nvPr/>
          </p:nvSpPr>
          <p:spPr>
            <a:xfrm>
              <a:off x="4987565" y="2972440"/>
              <a:ext cx="592455" cy="591820"/>
            </a:xfrm>
            <a:custGeom>
              <a:avLst/>
              <a:gdLst/>
              <a:ahLst/>
              <a:cxnLst/>
              <a:rect l="l" t="t" r="r" b="b"/>
              <a:pathLst>
                <a:path w="592454" h="591820">
                  <a:moveTo>
                    <a:pt x="374341" y="0"/>
                  </a:moveTo>
                  <a:lnTo>
                    <a:pt x="331681" y="5040"/>
                  </a:lnTo>
                  <a:lnTo>
                    <a:pt x="290265" y="18759"/>
                  </a:lnTo>
                  <a:lnTo>
                    <a:pt x="251416" y="41267"/>
                  </a:lnTo>
                  <a:lnTo>
                    <a:pt x="215356" y="73546"/>
                  </a:lnTo>
                  <a:lnTo>
                    <a:pt x="189091" y="110692"/>
                  </a:lnTo>
                  <a:lnTo>
                    <a:pt x="172737" y="152233"/>
                  </a:lnTo>
                  <a:lnTo>
                    <a:pt x="166412" y="197702"/>
                  </a:lnTo>
                  <a:lnTo>
                    <a:pt x="170234" y="246626"/>
                  </a:lnTo>
                  <a:lnTo>
                    <a:pt x="184321" y="298537"/>
                  </a:lnTo>
                  <a:lnTo>
                    <a:pt x="208789" y="352964"/>
                  </a:lnTo>
                  <a:lnTo>
                    <a:pt x="36061" y="524728"/>
                  </a:lnTo>
                  <a:lnTo>
                    <a:pt x="28609" y="531625"/>
                  </a:lnTo>
                  <a:lnTo>
                    <a:pt x="21004" y="538444"/>
                  </a:lnTo>
                  <a:lnTo>
                    <a:pt x="14027" y="545607"/>
                  </a:lnTo>
                  <a:lnTo>
                    <a:pt x="8460" y="553534"/>
                  </a:lnTo>
                  <a:lnTo>
                    <a:pt x="4982" y="562283"/>
                  </a:lnTo>
                  <a:lnTo>
                    <a:pt x="2958" y="571820"/>
                  </a:lnTo>
                  <a:lnTo>
                    <a:pt x="1569" y="581701"/>
                  </a:lnTo>
                  <a:lnTo>
                    <a:pt x="0" y="591480"/>
                  </a:lnTo>
                  <a:lnTo>
                    <a:pt x="10156" y="590017"/>
                  </a:lnTo>
                  <a:lnTo>
                    <a:pt x="20645" y="588895"/>
                  </a:lnTo>
                  <a:lnTo>
                    <a:pt x="30220" y="586841"/>
                  </a:lnTo>
                  <a:lnTo>
                    <a:pt x="37632" y="582580"/>
                  </a:lnTo>
                  <a:lnTo>
                    <a:pt x="70940" y="549711"/>
                  </a:lnTo>
                  <a:lnTo>
                    <a:pt x="137148" y="483194"/>
                  </a:lnTo>
                  <a:lnTo>
                    <a:pt x="237018" y="381696"/>
                  </a:lnTo>
                  <a:lnTo>
                    <a:pt x="349619" y="381696"/>
                  </a:lnTo>
                  <a:lnTo>
                    <a:pt x="293400" y="363259"/>
                  </a:lnTo>
                  <a:lnTo>
                    <a:pt x="258248" y="336860"/>
                  </a:lnTo>
                  <a:lnTo>
                    <a:pt x="230887" y="302412"/>
                  </a:lnTo>
                  <a:lnTo>
                    <a:pt x="213025" y="261576"/>
                  </a:lnTo>
                  <a:lnTo>
                    <a:pt x="206370" y="216015"/>
                  </a:lnTo>
                  <a:lnTo>
                    <a:pt x="212129" y="170477"/>
                  </a:lnTo>
                  <a:lnTo>
                    <a:pt x="229242" y="129324"/>
                  </a:lnTo>
                  <a:lnTo>
                    <a:pt x="256002" y="94285"/>
                  </a:lnTo>
                  <a:lnTo>
                    <a:pt x="290703" y="67087"/>
                  </a:lnTo>
                  <a:lnTo>
                    <a:pt x="331637" y="49460"/>
                  </a:lnTo>
                  <a:lnTo>
                    <a:pt x="377098" y="43130"/>
                  </a:lnTo>
                  <a:lnTo>
                    <a:pt x="505321" y="43130"/>
                  </a:lnTo>
                  <a:lnTo>
                    <a:pt x="496564" y="35858"/>
                  </a:lnTo>
                  <a:lnTo>
                    <a:pt x="458105" y="15518"/>
                  </a:lnTo>
                  <a:lnTo>
                    <a:pt x="416923" y="3529"/>
                  </a:lnTo>
                  <a:lnTo>
                    <a:pt x="374341" y="0"/>
                  </a:lnTo>
                  <a:close/>
                </a:path>
                <a:path w="592454" h="591820">
                  <a:moveTo>
                    <a:pt x="349619" y="381696"/>
                  </a:moveTo>
                  <a:lnTo>
                    <a:pt x="237018" y="381696"/>
                  </a:lnTo>
                  <a:lnTo>
                    <a:pt x="291212" y="406390"/>
                  </a:lnTo>
                  <a:lnTo>
                    <a:pt x="342843" y="420847"/>
                  </a:lnTo>
                  <a:lnTo>
                    <a:pt x="391496" y="425193"/>
                  </a:lnTo>
                  <a:lnTo>
                    <a:pt x="436755" y="419557"/>
                  </a:lnTo>
                  <a:lnTo>
                    <a:pt x="478206" y="404064"/>
                  </a:lnTo>
                  <a:lnTo>
                    <a:pt x="505950" y="385267"/>
                  </a:lnTo>
                  <a:lnTo>
                    <a:pt x="380239" y="385267"/>
                  </a:lnTo>
                  <a:lnTo>
                    <a:pt x="349619" y="381696"/>
                  </a:lnTo>
                  <a:close/>
                </a:path>
                <a:path w="592454" h="591820">
                  <a:moveTo>
                    <a:pt x="505321" y="43130"/>
                  </a:moveTo>
                  <a:lnTo>
                    <a:pt x="377098" y="43130"/>
                  </a:lnTo>
                  <a:lnTo>
                    <a:pt x="422452" y="49301"/>
                  </a:lnTo>
                  <a:lnTo>
                    <a:pt x="463481" y="66855"/>
                  </a:lnTo>
                  <a:lnTo>
                    <a:pt x="498411" y="94014"/>
                  </a:lnTo>
                  <a:lnTo>
                    <a:pt x="525469" y="128998"/>
                  </a:lnTo>
                  <a:lnTo>
                    <a:pt x="542881" y="170028"/>
                  </a:lnTo>
                  <a:lnTo>
                    <a:pt x="548873" y="215324"/>
                  </a:lnTo>
                  <a:lnTo>
                    <a:pt x="542624" y="259885"/>
                  </a:lnTo>
                  <a:lnTo>
                    <a:pt x="525534" y="300064"/>
                  </a:lnTo>
                  <a:lnTo>
                    <a:pt x="499177" y="334276"/>
                  </a:lnTo>
                  <a:lnTo>
                    <a:pt x="465126" y="360937"/>
                  </a:lnTo>
                  <a:lnTo>
                    <a:pt x="424955" y="378462"/>
                  </a:lnTo>
                  <a:lnTo>
                    <a:pt x="380239" y="385267"/>
                  </a:lnTo>
                  <a:lnTo>
                    <a:pt x="505950" y="385267"/>
                  </a:lnTo>
                  <a:lnTo>
                    <a:pt x="548014" y="344022"/>
                  </a:lnTo>
                  <a:lnTo>
                    <a:pt x="571441" y="305680"/>
                  </a:lnTo>
                  <a:lnTo>
                    <a:pt x="586117" y="264652"/>
                  </a:lnTo>
                  <a:lnTo>
                    <a:pt x="592122" y="222230"/>
                  </a:lnTo>
                  <a:lnTo>
                    <a:pt x="589532" y="179707"/>
                  </a:lnTo>
                  <a:lnTo>
                    <a:pt x="578427" y="138372"/>
                  </a:lnTo>
                  <a:lnTo>
                    <a:pt x="558883" y="99519"/>
                  </a:lnTo>
                  <a:lnTo>
                    <a:pt x="530978" y="64439"/>
                  </a:lnTo>
                  <a:lnTo>
                    <a:pt x="505321" y="431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21">
            <a:extLst>
              <a:ext uri="{FF2B5EF4-FFF2-40B4-BE49-F238E27FC236}">
                <a16:creationId xmlns:a16="http://schemas.microsoft.com/office/drawing/2014/main" xmlns="" id="{5E11972C-CC41-AC58-8FE2-15526AE73CDC}"/>
              </a:ext>
            </a:extLst>
          </p:cNvPr>
          <p:cNvSpPr txBox="1"/>
          <p:nvPr/>
        </p:nvSpPr>
        <p:spPr>
          <a:xfrm>
            <a:off x="937282" y="2900568"/>
            <a:ext cx="1943930" cy="56698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dirty="0">
                <a:solidFill>
                  <a:srgbClr val="FFFFFF"/>
                </a:solidFill>
                <a:latin typeface="Montserrat" pitchFamily="2" charset="-52"/>
                <a:cs typeface="Verdana"/>
              </a:rPr>
              <a:t>кaнaл</a:t>
            </a:r>
            <a:endParaRPr dirty="0">
              <a:latin typeface="Montserrat" pitchFamily="2" charset="-52"/>
              <a:cs typeface="Verdana"/>
            </a:endParaRPr>
          </a:p>
          <a:p>
            <a:pPr marL="9525">
              <a:spcBef>
                <a:spcPts val="30"/>
              </a:spcBef>
            </a:pPr>
            <a:r>
              <a:rPr dirty="0">
                <a:solidFill>
                  <a:srgbClr val="FFFFFF"/>
                </a:solidFill>
                <a:latin typeface="Montserrat" pitchFamily="2" charset="-52"/>
                <a:cs typeface="Verdana"/>
              </a:rPr>
              <a:t>в тeлeгpaм</a:t>
            </a:r>
            <a:endParaRPr dirty="0">
              <a:latin typeface="Montserrat" pitchFamily="2" charset="-52"/>
              <a:cs typeface="Verdana"/>
            </a:endParaRPr>
          </a:p>
        </p:txBody>
      </p:sp>
      <p:sp>
        <p:nvSpPr>
          <p:cNvPr id="20" name="object 22">
            <a:extLst>
              <a:ext uri="{FF2B5EF4-FFF2-40B4-BE49-F238E27FC236}">
                <a16:creationId xmlns:a16="http://schemas.microsoft.com/office/drawing/2014/main" xmlns="" id="{FB1B22DA-CC98-6585-47A4-937BD8127343}"/>
              </a:ext>
            </a:extLst>
          </p:cNvPr>
          <p:cNvSpPr txBox="1"/>
          <p:nvPr/>
        </p:nvSpPr>
        <p:spPr>
          <a:xfrm>
            <a:off x="3546651" y="2904897"/>
            <a:ext cx="1898186" cy="839653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>
              <a:spcBef>
                <a:spcPts val="68"/>
              </a:spcBef>
            </a:pPr>
            <a:r>
              <a:rPr dirty="0">
                <a:solidFill>
                  <a:srgbClr val="FFFFFF"/>
                </a:solidFill>
                <a:latin typeface="Montserrat" pitchFamily="2" charset="-52"/>
                <a:cs typeface="Verdana"/>
              </a:rPr>
              <a:t>coo</a:t>
            </a:r>
            <a:r>
              <a:rPr lang="ru-RU" dirty="0">
                <a:solidFill>
                  <a:srgbClr val="FFFFFF"/>
                </a:solidFill>
                <a:latin typeface="Montserrat" pitchFamily="2" charset="-52"/>
                <a:cs typeface="Verdana"/>
              </a:rPr>
              <a:t>б</a:t>
            </a:r>
            <a:r>
              <a:rPr dirty="0" err="1">
                <a:solidFill>
                  <a:srgbClr val="FFFFFF"/>
                </a:solidFill>
                <a:latin typeface="Montserrat" pitchFamily="2" charset="-52"/>
                <a:cs typeface="Verdana"/>
              </a:rPr>
              <a:t>щecтвo</a:t>
            </a:r>
            <a:r>
              <a:rPr dirty="0">
                <a:solidFill>
                  <a:srgbClr val="FFFFFF"/>
                </a:solidFill>
                <a:latin typeface="Montserrat" pitchFamily="2" charset="-52"/>
                <a:cs typeface="Verdana"/>
              </a:rPr>
              <a:t> в BK</a:t>
            </a:r>
            <a:r>
              <a:rPr lang="ru-RU" dirty="0">
                <a:solidFill>
                  <a:srgbClr val="FFFFFF"/>
                </a:solidFill>
                <a:latin typeface="Montserrat" pitchFamily="2" charset="-52"/>
                <a:cs typeface="Verdana"/>
              </a:rPr>
              <a:t> </a:t>
            </a:r>
            <a:r>
              <a:rPr dirty="0" err="1">
                <a:solidFill>
                  <a:srgbClr val="FFFFFF"/>
                </a:solidFill>
                <a:latin typeface="Montserrat" pitchFamily="2" charset="-52"/>
                <a:cs typeface="Verdana"/>
              </a:rPr>
              <a:t>для</a:t>
            </a:r>
            <a:r>
              <a:rPr dirty="0">
                <a:solidFill>
                  <a:srgbClr val="FFFFFF"/>
                </a:solidFill>
                <a:latin typeface="Montserrat" pitchFamily="2" charset="-52"/>
                <a:cs typeface="Verdana"/>
              </a:rPr>
              <a:t> a</a:t>
            </a:r>
            <a:r>
              <a:rPr lang="ru-RU" dirty="0">
                <a:solidFill>
                  <a:srgbClr val="FFFFFF"/>
                </a:solidFill>
                <a:latin typeface="Montserrat" pitchFamily="2" charset="-52"/>
                <a:cs typeface="Verdana"/>
              </a:rPr>
              <a:t>б</a:t>
            </a:r>
            <a:r>
              <a:rPr dirty="0" err="1">
                <a:solidFill>
                  <a:srgbClr val="FFFFFF"/>
                </a:solidFill>
                <a:latin typeface="Montserrat" pitchFamily="2" charset="-52"/>
                <a:cs typeface="Verdana"/>
              </a:rPr>
              <a:t>итypиeнт</a:t>
            </a:r>
            <a:r>
              <a:rPr lang="ru-RU" dirty="0" err="1">
                <a:solidFill>
                  <a:srgbClr val="FFFFFF"/>
                </a:solidFill>
                <a:latin typeface="Montserrat" pitchFamily="2" charset="-52"/>
                <a:cs typeface="Verdana"/>
              </a:rPr>
              <a:t>ов</a:t>
            </a:r>
            <a:endParaRPr dirty="0">
              <a:latin typeface="Montserrat" pitchFamily="2" charset="-52"/>
              <a:cs typeface="Verdana"/>
            </a:endParaRPr>
          </a:p>
        </p:txBody>
      </p:sp>
      <p:sp>
        <p:nvSpPr>
          <p:cNvPr id="22" name="object 24">
            <a:extLst>
              <a:ext uri="{FF2B5EF4-FFF2-40B4-BE49-F238E27FC236}">
                <a16:creationId xmlns:a16="http://schemas.microsoft.com/office/drawing/2014/main" xmlns="" id="{4DA93391-E3D0-69BB-995F-6BC607945121}"/>
              </a:ext>
            </a:extLst>
          </p:cNvPr>
          <p:cNvSpPr txBox="1"/>
          <p:nvPr/>
        </p:nvSpPr>
        <p:spPr>
          <a:xfrm>
            <a:off x="6823456" y="2904897"/>
            <a:ext cx="1858795" cy="575479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>
              <a:spcBef>
                <a:spcPts val="68"/>
              </a:spcBef>
            </a:pPr>
            <a:r>
              <a:rPr dirty="0">
                <a:solidFill>
                  <a:srgbClr val="FFFFFF"/>
                </a:solidFill>
                <a:latin typeface="Montserrat" pitchFamily="2" charset="-52"/>
                <a:cs typeface="Verdana"/>
              </a:rPr>
              <a:t>o</a:t>
            </a:r>
            <a:r>
              <a:rPr lang="ru-RU" dirty="0">
                <a:solidFill>
                  <a:srgbClr val="FFFFFF"/>
                </a:solidFill>
                <a:latin typeface="Montserrat" pitchFamily="2" charset="-52"/>
                <a:cs typeface="Verdana"/>
              </a:rPr>
              <a:t>б</a:t>
            </a:r>
            <a:r>
              <a:rPr dirty="0" err="1">
                <a:solidFill>
                  <a:srgbClr val="FFFFFF"/>
                </a:solidFill>
                <a:latin typeface="Montserrat" pitchFamily="2" charset="-52"/>
                <a:cs typeface="Verdana"/>
              </a:rPr>
              <a:t>щaя</a:t>
            </a:r>
            <a:r>
              <a:rPr dirty="0">
                <a:solidFill>
                  <a:srgbClr val="FFFFFF"/>
                </a:solidFill>
                <a:latin typeface="Montserrat" pitchFamily="2" charset="-52"/>
                <a:cs typeface="Verdana"/>
              </a:rPr>
              <a:t> </a:t>
            </a:r>
            <a:r>
              <a:rPr dirty="0" err="1">
                <a:solidFill>
                  <a:srgbClr val="FFFFFF"/>
                </a:solidFill>
                <a:latin typeface="Montserrat" pitchFamily="2" charset="-52"/>
                <a:cs typeface="Verdana"/>
              </a:rPr>
              <a:t>гpyппa</a:t>
            </a:r>
            <a:endParaRPr lang="ru-RU" dirty="0">
              <a:solidFill>
                <a:srgbClr val="FFFFFF"/>
              </a:solidFill>
              <a:latin typeface="Montserrat" pitchFamily="2" charset="-52"/>
              <a:cs typeface="Verdana"/>
            </a:endParaRPr>
          </a:p>
          <a:p>
            <a:pPr marL="9525" marR="3810">
              <a:spcBef>
                <a:spcPts val="68"/>
              </a:spcBef>
            </a:pPr>
            <a:r>
              <a:rPr dirty="0">
                <a:solidFill>
                  <a:srgbClr val="FFFFFF"/>
                </a:solidFill>
                <a:latin typeface="Montserrat" pitchFamily="2" charset="-52"/>
                <a:cs typeface="Verdana"/>
              </a:rPr>
              <a:t>в BK</a:t>
            </a:r>
            <a:endParaRPr dirty="0">
              <a:latin typeface="Montserrat" pitchFamily="2" charset="-52"/>
              <a:cs typeface="Verdana"/>
            </a:endParaRPr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xmlns="" id="{11E0959A-2AA5-0FB0-CBD5-9B4AF9136343}"/>
              </a:ext>
            </a:extLst>
          </p:cNvPr>
          <p:cNvSpPr txBox="1">
            <a:spLocks/>
          </p:cNvSpPr>
          <p:nvPr/>
        </p:nvSpPr>
        <p:spPr>
          <a:xfrm>
            <a:off x="2894741" y="1105089"/>
            <a:ext cx="2218502" cy="289983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>
            <a:lvl1pPr>
              <a:defRPr sz="4600" b="0" i="0">
                <a:solidFill>
                  <a:schemeClr val="bg1"/>
                </a:solidFill>
                <a:latin typeface="Microsoft Sans Serif"/>
                <a:ea typeface="+mj-ea"/>
                <a:cs typeface="Microsoft Sans Serif"/>
              </a:defRPr>
            </a:lvl1pPr>
          </a:lstStyle>
          <a:p>
            <a:pPr marL="9525" algn="ctr">
              <a:spcBef>
                <a:spcPts val="101"/>
              </a:spcBef>
            </a:pPr>
            <a:r>
              <a:rPr lang="en-US" sz="1800" b="1" kern="0" dirty="0">
                <a:solidFill>
                  <a:schemeClr val="tx1"/>
                </a:solidFill>
                <a:latin typeface="Montserrat" pitchFamily="2" charset="-52"/>
              </a:rPr>
              <a:t>www.surgu.ru</a:t>
            </a:r>
            <a:endParaRPr lang="ru-RU" sz="1800" b="1" kern="0" dirty="0">
              <a:solidFill>
                <a:schemeClr val="tx1"/>
              </a:solidFill>
              <a:latin typeface="Avenir Next Cyr Medium" panose="020B0603020202020204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8CC6D109-4A64-563D-A84A-CD6CDED38A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62214" y="279892"/>
            <a:ext cx="1250163" cy="596408"/>
          </a:xfrm>
          <a:prstGeom prst="rect">
            <a:avLst/>
          </a:prstGeom>
        </p:spPr>
      </p:pic>
      <p:sp>
        <p:nvSpPr>
          <p:cNvPr id="26" name="Заголовок 1">
            <a:extLst>
              <a:ext uri="{FF2B5EF4-FFF2-40B4-BE49-F238E27FC236}">
                <a16:creationId xmlns:a16="http://schemas.microsoft.com/office/drawing/2014/main" xmlns="" id="{180641BD-FF77-DF6C-24B0-025D1B83E0F7}"/>
              </a:ext>
            </a:extLst>
          </p:cNvPr>
          <p:cNvSpPr txBox="1">
            <a:spLocks/>
          </p:cNvSpPr>
          <p:nvPr/>
        </p:nvSpPr>
        <p:spPr>
          <a:xfrm>
            <a:off x="431624" y="0"/>
            <a:ext cx="7886700" cy="96012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ПРИСОЕДИНЯЙТЕСЬ К НАМ!</a:t>
            </a:r>
          </a:p>
        </p:txBody>
      </p:sp>
      <p:sp>
        <p:nvSpPr>
          <p:cNvPr id="29" name="object 7">
            <a:extLst>
              <a:ext uri="{FF2B5EF4-FFF2-40B4-BE49-F238E27FC236}">
                <a16:creationId xmlns:a16="http://schemas.microsoft.com/office/drawing/2014/main" xmlns="" id="{B1D18689-4D25-9E23-B9F0-B02B02E36810}"/>
              </a:ext>
            </a:extLst>
          </p:cNvPr>
          <p:cNvSpPr txBox="1">
            <a:spLocks/>
          </p:cNvSpPr>
          <p:nvPr/>
        </p:nvSpPr>
        <p:spPr>
          <a:xfrm>
            <a:off x="2312695" y="1699702"/>
            <a:ext cx="6125249" cy="289983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>
            <a:lvl1pPr>
              <a:defRPr sz="4600" b="0" i="0">
                <a:solidFill>
                  <a:schemeClr val="bg1"/>
                </a:solidFill>
                <a:latin typeface="Microsoft Sans Serif"/>
                <a:ea typeface="+mj-ea"/>
                <a:cs typeface="Microsoft Sans Serif"/>
              </a:defRPr>
            </a:lvl1pPr>
          </a:lstStyle>
          <a:p>
            <a:pPr marL="9525">
              <a:spcBef>
                <a:spcPts val="101"/>
              </a:spcBef>
            </a:pPr>
            <a:r>
              <a:rPr lang="ru-RU" sz="1800" b="1" kern="0" dirty="0">
                <a:latin typeface="Avenir Next Cyr Medium" panose="020B0603020202020204"/>
              </a:rPr>
              <a:t>+7 900 000-00-00</a:t>
            </a:r>
            <a:r>
              <a:rPr lang="en-US" sz="1800" b="1" kern="0" dirty="0">
                <a:latin typeface="Montserrat" pitchFamily="2" charset="-52"/>
              </a:rPr>
              <a:t> - </a:t>
            </a:r>
            <a:r>
              <a:rPr lang="ru-RU" sz="1800" b="1" kern="0" dirty="0">
                <a:latin typeface="Avenir Next Cyr Medium" panose="020B0603020202020204"/>
              </a:rPr>
              <a:t>Ректор</a:t>
            </a:r>
            <a:r>
              <a:rPr lang="en-US" sz="1800" b="1" kern="0" dirty="0">
                <a:latin typeface="Montserrat" pitchFamily="2" charset="-52"/>
              </a:rPr>
              <a:t> </a:t>
            </a:r>
            <a:endParaRPr lang="ru-RU" sz="1800" b="1" kern="0" dirty="0">
              <a:latin typeface="Avenir Next Cyr Medium" panose="020B0603020202020204"/>
            </a:endParaRPr>
          </a:p>
        </p:txBody>
      </p:sp>
      <p:sp>
        <p:nvSpPr>
          <p:cNvPr id="30" name="object 7">
            <a:extLst>
              <a:ext uri="{FF2B5EF4-FFF2-40B4-BE49-F238E27FC236}">
                <a16:creationId xmlns:a16="http://schemas.microsoft.com/office/drawing/2014/main" xmlns="" id="{DA099650-CA95-92FF-40E2-3D528BF3A516}"/>
              </a:ext>
            </a:extLst>
          </p:cNvPr>
          <p:cNvSpPr txBox="1">
            <a:spLocks/>
          </p:cNvSpPr>
          <p:nvPr/>
        </p:nvSpPr>
        <p:spPr>
          <a:xfrm>
            <a:off x="2312695" y="2203866"/>
            <a:ext cx="6125249" cy="289983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>
            <a:lvl1pPr>
              <a:defRPr sz="4600" b="0" i="0">
                <a:solidFill>
                  <a:schemeClr val="bg1"/>
                </a:solidFill>
                <a:latin typeface="Microsoft Sans Serif"/>
                <a:ea typeface="+mj-ea"/>
                <a:cs typeface="Microsoft Sans Serif"/>
              </a:defRPr>
            </a:lvl1pPr>
          </a:lstStyle>
          <a:p>
            <a:pPr marL="9525">
              <a:spcBef>
                <a:spcPts val="101"/>
              </a:spcBef>
            </a:pPr>
            <a:r>
              <a:rPr lang="ru-RU" sz="1800" b="1" kern="0" dirty="0">
                <a:latin typeface="Avenir Next Cyr Medium" panose="020B0603020202020204"/>
              </a:rPr>
              <a:t>+7 900 000-00-00 - Приёмная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01" y="2970210"/>
            <a:ext cx="347254" cy="34725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5" y="2970208"/>
            <a:ext cx="347254" cy="34725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215" y="2948155"/>
            <a:ext cx="347254" cy="34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16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xmlns="" id="{7A40385F-CA63-7C40-FBEE-B2C7EFC4D9DD}"/>
              </a:ext>
            </a:extLst>
          </p:cNvPr>
          <p:cNvSpPr/>
          <p:nvPr/>
        </p:nvSpPr>
        <p:spPr>
          <a:xfrm>
            <a:off x="0" y="0"/>
            <a:ext cx="9144000" cy="814180"/>
          </a:xfrm>
          <a:custGeom>
            <a:avLst/>
            <a:gdLst/>
            <a:ahLst/>
            <a:cxnLst/>
            <a:rect l="l" t="t" r="r" b="b"/>
            <a:pathLst>
              <a:path w="20104100" h="1790064">
                <a:moveTo>
                  <a:pt x="20104099" y="0"/>
                </a:moveTo>
                <a:lnTo>
                  <a:pt x="0" y="0"/>
                </a:lnTo>
                <a:lnTo>
                  <a:pt x="0" y="1789715"/>
                </a:lnTo>
                <a:lnTo>
                  <a:pt x="20104099" y="178971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F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54CD8B3-E4C0-3EAF-5AB5-9580E50B3CCA}"/>
              </a:ext>
            </a:extLst>
          </p:cNvPr>
          <p:cNvSpPr txBox="1">
            <a:spLocks/>
          </p:cNvSpPr>
          <p:nvPr/>
        </p:nvSpPr>
        <p:spPr>
          <a:xfrm>
            <a:off x="346472" y="0"/>
            <a:ext cx="7886700" cy="81418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2. Могильник </a:t>
            </a:r>
            <a:r>
              <a:rPr lang="ru-RU" sz="2700" b="1" dirty="0" err="1">
                <a:solidFill>
                  <a:schemeClr val="bg1"/>
                </a:solidFill>
                <a:latin typeface="Montserrat" pitchFamily="2" charset="-52"/>
              </a:rPr>
              <a:t>Рёлка</a:t>
            </a:r>
            <a:endParaRPr lang="ru-RU" sz="27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C19BD14-F6B1-F871-4C9B-1D929B79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1839606" cy="242063"/>
          </a:xfrm>
        </p:spPr>
        <p:txBody>
          <a:bodyPr/>
          <a:lstStyle/>
          <a:p>
            <a:fld id="{BBDD862A-80D5-4DE9-9D91-65C094DD354F}" type="slidenum">
              <a:rPr lang="ru-RU" smtClean="0"/>
              <a:t>4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31CE6A-3CFC-0808-F827-D5EE9707C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35219" y="121827"/>
            <a:ext cx="1195907" cy="57052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1"/>
          <a:stretch/>
        </p:blipFill>
        <p:spPr bwMode="auto">
          <a:xfrm>
            <a:off x="0" y="814180"/>
            <a:ext cx="2580558" cy="183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2" y="918955"/>
            <a:ext cx="2005682" cy="152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22" y="2014509"/>
            <a:ext cx="4797028" cy="2906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61" y="2756818"/>
            <a:ext cx="3723924" cy="200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30405" y="814180"/>
            <a:ext cx="4713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Втульчатые</a:t>
            </a:r>
            <a:r>
              <a:rPr lang="ru-RU" dirty="0" smtClean="0"/>
              <a:t> топоры </a:t>
            </a:r>
            <a:r>
              <a:rPr lang="en-US" dirty="0" smtClean="0"/>
              <a:t>V-VII </a:t>
            </a:r>
            <a:r>
              <a:rPr lang="ru-RU" dirty="0" smtClean="0"/>
              <a:t>вв. из погребений из могильника </a:t>
            </a:r>
            <a:r>
              <a:rPr lang="ru-RU" dirty="0" err="1" smtClean="0"/>
              <a:t>Рёлка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603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xmlns="" id="{7A40385F-CA63-7C40-FBEE-B2C7EFC4D9DD}"/>
              </a:ext>
            </a:extLst>
          </p:cNvPr>
          <p:cNvSpPr/>
          <p:nvPr/>
        </p:nvSpPr>
        <p:spPr>
          <a:xfrm>
            <a:off x="0" y="0"/>
            <a:ext cx="9144000" cy="814180"/>
          </a:xfrm>
          <a:custGeom>
            <a:avLst/>
            <a:gdLst/>
            <a:ahLst/>
            <a:cxnLst/>
            <a:rect l="l" t="t" r="r" b="b"/>
            <a:pathLst>
              <a:path w="20104100" h="1790064">
                <a:moveTo>
                  <a:pt x="20104099" y="0"/>
                </a:moveTo>
                <a:lnTo>
                  <a:pt x="0" y="0"/>
                </a:lnTo>
                <a:lnTo>
                  <a:pt x="0" y="1789715"/>
                </a:lnTo>
                <a:lnTo>
                  <a:pt x="20104099" y="178971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F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54CD8B3-E4C0-3EAF-5AB5-9580E50B3CCA}"/>
              </a:ext>
            </a:extLst>
          </p:cNvPr>
          <p:cNvSpPr txBox="1">
            <a:spLocks/>
          </p:cNvSpPr>
          <p:nvPr/>
        </p:nvSpPr>
        <p:spPr>
          <a:xfrm>
            <a:off x="65119" y="0"/>
            <a:ext cx="8168054" cy="81418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3.1 Могильник Священная </a:t>
            </a:r>
            <a:r>
              <a:rPr lang="ru-RU" sz="2700" b="1" dirty="0" smtClean="0">
                <a:solidFill>
                  <a:schemeClr val="bg1"/>
                </a:solidFill>
                <a:latin typeface="Montserrat" pitchFamily="2" charset="-52"/>
              </a:rPr>
              <a:t>кедровая роща</a:t>
            </a:r>
            <a:endParaRPr lang="ru-RU" sz="27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C19BD14-F6B1-F871-4C9B-1D929B79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862A-80D5-4DE9-9D91-65C094DD354F}" type="slidenum">
              <a:rPr lang="ru-RU" smtClean="0"/>
              <a:t>5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31CE6A-3CFC-0808-F827-D5EE9707C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6444" y="121827"/>
            <a:ext cx="1000247" cy="477182"/>
          </a:xfrm>
          <a:prstGeom prst="rect">
            <a:avLst/>
          </a:prstGeom>
        </p:spPr>
      </p:pic>
      <p:pic>
        <p:nvPicPr>
          <p:cNvPr id="3074" name="Picture 2" descr="F:\Рабочий стол\Конференции\Кирпичников\Топоры\Карта Западной Сибири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1" t="43896" r="24128" b="23802"/>
          <a:stretch/>
        </p:blipFill>
        <p:spPr bwMode="auto">
          <a:xfrm>
            <a:off x="4376066" y="814180"/>
            <a:ext cx="4767934" cy="432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9"/>
          <a:stretch/>
        </p:blipFill>
        <p:spPr bwMode="auto">
          <a:xfrm>
            <a:off x="1" y="2274288"/>
            <a:ext cx="4376066" cy="285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D76BBB-79B1-3D56-EB7B-0A7694A31654}"/>
              </a:ext>
            </a:extLst>
          </p:cNvPr>
          <p:cNvSpPr txBox="1"/>
          <p:nvPr/>
        </p:nvSpPr>
        <p:spPr>
          <a:xfrm>
            <a:off x="0" y="814180"/>
            <a:ext cx="4376065" cy="1361911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Montserrat"/>
              </a:rPr>
              <a:t>Хронология: </a:t>
            </a:r>
            <a:r>
              <a:rPr lang="en-US" sz="1400" b="1" dirty="0" smtClean="0">
                <a:latin typeface="Montserrat"/>
              </a:rPr>
              <a:t>V-VIII </a:t>
            </a:r>
            <a:r>
              <a:rPr lang="ru-RU" sz="1400" b="1" dirty="0">
                <a:latin typeface="Montserrat"/>
              </a:rPr>
              <a:t>вв</a:t>
            </a:r>
            <a:r>
              <a:rPr lang="ru-RU" sz="1400" b="1" dirty="0" smtClean="0">
                <a:latin typeface="Montserrat"/>
              </a:rPr>
              <a:t>.</a:t>
            </a:r>
            <a:endParaRPr lang="ru-RU" sz="1400" b="1" dirty="0">
              <a:latin typeface="Montserrat"/>
            </a:endParaRPr>
          </a:p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Montserrat"/>
              </a:rPr>
              <a:t>Годы раскопок: </a:t>
            </a:r>
            <a:r>
              <a:rPr lang="ru-RU" sz="1400" b="1" dirty="0" smtClean="0">
                <a:latin typeface="Montserrat"/>
              </a:rPr>
              <a:t>2015-2023</a:t>
            </a:r>
          </a:p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Montserrat"/>
              </a:rPr>
              <a:t>Автор, науч. рук. исследований: </a:t>
            </a:r>
            <a:r>
              <a:rPr lang="ru-RU" sz="1400" b="1" dirty="0" smtClean="0">
                <a:latin typeface="Montserrat"/>
              </a:rPr>
              <a:t>О.В. </a:t>
            </a:r>
            <a:r>
              <a:rPr lang="ru-RU" sz="1400" b="1" dirty="0" err="1" smtClean="0">
                <a:latin typeface="Montserrat"/>
              </a:rPr>
              <a:t>Кардаш</a:t>
            </a:r>
            <a:endParaRPr lang="ru-RU" sz="1400" b="1" dirty="0" smtClean="0">
              <a:latin typeface="Montserrat"/>
            </a:endParaRPr>
          </a:p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Montserrat"/>
              </a:rPr>
              <a:t>Кол-во погребений: 61</a:t>
            </a:r>
          </a:p>
          <a:p>
            <a:pPr marL="257175" indent="-257175">
              <a:buClr>
                <a:srgbClr val="001F82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Montserrat"/>
              </a:rPr>
              <a:t>Из них с топорами: 8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486400" y="2724150"/>
            <a:ext cx="3657599" cy="30003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77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xmlns="" id="{7A40385F-CA63-7C40-FBEE-B2C7EFC4D9DD}"/>
              </a:ext>
            </a:extLst>
          </p:cNvPr>
          <p:cNvSpPr/>
          <p:nvPr/>
        </p:nvSpPr>
        <p:spPr>
          <a:xfrm>
            <a:off x="0" y="0"/>
            <a:ext cx="9144000" cy="814180"/>
          </a:xfrm>
          <a:custGeom>
            <a:avLst/>
            <a:gdLst/>
            <a:ahLst/>
            <a:cxnLst/>
            <a:rect l="l" t="t" r="r" b="b"/>
            <a:pathLst>
              <a:path w="20104100" h="1790064">
                <a:moveTo>
                  <a:pt x="20104099" y="0"/>
                </a:moveTo>
                <a:lnTo>
                  <a:pt x="0" y="0"/>
                </a:lnTo>
                <a:lnTo>
                  <a:pt x="0" y="1789715"/>
                </a:lnTo>
                <a:lnTo>
                  <a:pt x="20104099" y="178971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F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54CD8B3-E4C0-3EAF-5AB5-9580E50B3CCA}"/>
              </a:ext>
            </a:extLst>
          </p:cNvPr>
          <p:cNvSpPr txBox="1">
            <a:spLocks/>
          </p:cNvSpPr>
          <p:nvPr/>
        </p:nvSpPr>
        <p:spPr>
          <a:xfrm>
            <a:off x="65119" y="0"/>
            <a:ext cx="8168054" cy="81418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3.1 Могильник Священная </a:t>
            </a:r>
            <a:r>
              <a:rPr lang="ru-RU" sz="2700" b="1" dirty="0" smtClean="0">
                <a:solidFill>
                  <a:schemeClr val="bg1"/>
                </a:solidFill>
                <a:latin typeface="Montserrat" pitchFamily="2" charset="-52"/>
              </a:rPr>
              <a:t>кедровая роща</a:t>
            </a:r>
            <a:endParaRPr lang="ru-RU" sz="27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C19BD14-F6B1-F871-4C9B-1D929B79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1232092" cy="99389"/>
          </a:xfrm>
        </p:spPr>
        <p:txBody>
          <a:bodyPr/>
          <a:lstStyle/>
          <a:p>
            <a:fld id="{BBDD862A-80D5-4DE9-9D91-65C094DD354F}" type="slidenum">
              <a:rPr lang="ru-RU" smtClean="0"/>
              <a:t>6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31CE6A-3CFC-0808-F827-D5EE9707C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6444" y="121827"/>
            <a:ext cx="1000247" cy="47718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179" y="862599"/>
            <a:ext cx="5963567" cy="428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6254" y="892490"/>
            <a:ext cx="2736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Втульчатые</a:t>
            </a:r>
            <a:r>
              <a:rPr lang="ru-RU" dirty="0" smtClean="0"/>
              <a:t> топоры </a:t>
            </a:r>
            <a:br>
              <a:rPr lang="ru-RU" dirty="0" smtClean="0"/>
            </a:br>
            <a:r>
              <a:rPr lang="en-US" dirty="0" smtClean="0"/>
              <a:t>V-VII </a:t>
            </a:r>
            <a:r>
              <a:rPr lang="ru-RU" dirty="0" smtClean="0"/>
              <a:t>вв. из мужских </a:t>
            </a:r>
            <a:br>
              <a:rPr lang="ru-RU" dirty="0" smtClean="0"/>
            </a:br>
            <a:r>
              <a:rPr lang="ru-RU" dirty="0" smtClean="0"/>
              <a:t>(в </a:t>
            </a:r>
            <a:r>
              <a:rPr lang="ru-RU" dirty="0" err="1" smtClean="0"/>
              <a:t>т.ч</a:t>
            </a:r>
            <a:r>
              <a:rPr lang="ru-RU" dirty="0" smtClean="0"/>
              <a:t>. воинских) погребений из могильника Священная кедровая </a:t>
            </a:r>
            <a:r>
              <a:rPr lang="ru-RU" dirty="0"/>
              <a:t>р</a:t>
            </a:r>
            <a:r>
              <a:rPr lang="ru-RU" dirty="0" smtClean="0"/>
              <a:t>оща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706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xmlns="" id="{7A40385F-CA63-7C40-FBEE-B2C7EFC4D9DD}"/>
              </a:ext>
            </a:extLst>
          </p:cNvPr>
          <p:cNvSpPr/>
          <p:nvPr/>
        </p:nvSpPr>
        <p:spPr>
          <a:xfrm>
            <a:off x="0" y="1"/>
            <a:ext cx="9144000" cy="606669"/>
          </a:xfrm>
          <a:custGeom>
            <a:avLst/>
            <a:gdLst/>
            <a:ahLst/>
            <a:cxnLst/>
            <a:rect l="l" t="t" r="r" b="b"/>
            <a:pathLst>
              <a:path w="20104100" h="1790064">
                <a:moveTo>
                  <a:pt x="20104099" y="0"/>
                </a:moveTo>
                <a:lnTo>
                  <a:pt x="0" y="0"/>
                </a:lnTo>
                <a:lnTo>
                  <a:pt x="0" y="1789715"/>
                </a:lnTo>
                <a:lnTo>
                  <a:pt x="20104099" y="178971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F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54CD8B3-E4C0-3EAF-5AB5-9580E50B3CCA}"/>
              </a:ext>
            </a:extLst>
          </p:cNvPr>
          <p:cNvSpPr txBox="1">
            <a:spLocks/>
          </p:cNvSpPr>
          <p:nvPr/>
        </p:nvSpPr>
        <p:spPr>
          <a:xfrm>
            <a:off x="58229" y="0"/>
            <a:ext cx="8174944" cy="60667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3.2 Могильник Священная </a:t>
            </a:r>
            <a:r>
              <a:rPr lang="ru-RU" sz="2700" b="1" dirty="0" smtClean="0">
                <a:solidFill>
                  <a:schemeClr val="bg1"/>
                </a:solidFill>
                <a:latin typeface="Montserrat" pitchFamily="2" charset="-52"/>
              </a:rPr>
              <a:t>кедровая роща </a:t>
            </a:r>
            <a:endParaRPr lang="ru-RU" sz="27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C19BD14-F6B1-F871-4C9B-1D929B79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32513" y="4745295"/>
            <a:ext cx="2057400" cy="273844"/>
          </a:xfrm>
        </p:spPr>
        <p:txBody>
          <a:bodyPr/>
          <a:lstStyle/>
          <a:p>
            <a:fld id="{BBDD862A-80D5-4DE9-9D91-65C094DD354F}" type="slidenum">
              <a:rPr lang="ru-RU" smtClean="0"/>
              <a:t>7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31CE6A-3CFC-0808-F827-D5EE9707C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1000" y="121827"/>
            <a:ext cx="830126" cy="396024"/>
          </a:xfrm>
          <a:prstGeom prst="rect">
            <a:avLst/>
          </a:prstGeom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4847"/>
            <a:ext cx="1829935" cy="424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342" y="998723"/>
            <a:ext cx="1442584" cy="190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4207"/>
          <a:stretch/>
        </p:blipFill>
        <p:spPr bwMode="auto">
          <a:xfrm>
            <a:off x="3442415" y="998725"/>
            <a:ext cx="2232224" cy="41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3217" y="635237"/>
            <a:ext cx="1945084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b="1" dirty="0">
                <a:latin typeface="Montserrat" panose="00000500000000000000" pitchFamily="2" charset="-52"/>
              </a:rPr>
              <a:t>Погребение </a:t>
            </a:r>
            <a:r>
              <a:rPr lang="ru-RU" b="1" dirty="0" smtClean="0">
                <a:latin typeface="Montserrat" panose="00000500000000000000" pitchFamily="2" charset="-52"/>
              </a:rPr>
              <a:t>24</a:t>
            </a:r>
            <a:endParaRPr lang="ru-RU" b="1" dirty="0">
              <a:latin typeface="Montserrat" panose="00000500000000000000" pitchFamily="2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62782" y="671078"/>
            <a:ext cx="1924245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b="1" dirty="0">
                <a:latin typeface="Montserrat" panose="00000500000000000000" pitchFamily="2" charset="-52"/>
              </a:rPr>
              <a:t>Погребение </a:t>
            </a:r>
            <a:r>
              <a:rPr lang="ru-RU" b="1" dirty="0" smtClean="0">
                <a:latin typeface="Montserrat" panose="00000500000000000000" pitchFamily="2" charset="-52"/>
              </a:rPr>
              <a:t>32</a:t>
            </a:r>
            <a:endParaRPr lang="ru-RU" b="1" dirty="0">
              <a:latin typeface="Montserrat" panose="00000500000000000000" pitchFamily="2" charset="-52"/>
            </a:endParaRPr>
          </a:p>
        </p:txBody>
      </p:sp>
      <p:pic>
        <p:nvPicPr>
          <p:cNvPr id="6157" name="Picture 13" descr="F:\Рабочий стол\Конференции\Кирпичников\Топоры\Священная кедровая роща\Погребение 24\Погребение 24\DSC0823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9" t="2" b="52218"/>
          <a:stretch/>
        </p:blipFill>
        <p:spPr bwMode="auto">
          <a:xfrm rot="5400000">
            <a:off x="1496061" y="3197145"/>
            <a:ext cx="2241637" cy="165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457573" y="620543"/>
            <a:ext cx="1945084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b="1" dirty="0" smtClean="0">
                <a:latin typeface="Montserrat" panose="00000500000000000000" pitchFamily="2" charset="-52"/>
              </a:rPr>
              <a:t>Погребение 43</a:t>
            </a:r>
            <a:endParaRPr lang="ru-RU" b="1" dirty="0">
              <a:latin typeface="Montserrat" panose="00000500000000000000" pitchFamily="2" charset="-52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325" y="948078"/>
            <a:ext cx="1556939" cy="420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292" y="948077"/>
            <a:ext cx="1899266" cy="203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F:\Рабочий стол\Конференции\Кирпичников\Топоры\Священная кедровая роща\Погребение 43\Погребение 43\DSC01198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9" t="3759" r="36008" b="32616"/>
          <a:stretch/>
        </p:blipFill>
        <p:spPr bwMode="auto">
          <a:xfrm rot="16200000">
            <a:off x="7042865" y="3056237"/>
            <a:ext cx="2222121" cy="198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89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xmlns="" id="{7A40385F-CA63-7C40-FBEE-B2C7EFC4D9DD}"/>
              </a:ext>
            </a:extLst>
          </p:cNvPr>
          <p:cNvSpPr/>
          <p:nvPr/>
        </p:nvSpPr>
        <p:spPr>
          <a:xfrm>
            <a:off x="0" y="1"/>
            <a:ext cx="9144000" cy="606669"/>
          </a:xfrm>
          <a:custGeom>
            <a:avLst/>
            <a:gdLst/>
            <a:ahLst/>
            <a:cxnLst/>
            <a:rect l="l" t="t" r="r" b="b"/>
            <a:pathLst>
              <a:path w="20104100" h="1790064">
                <a:moveTo>
                  <a:pt x="20104099" y="0"/>
                </a:moveTo>
                <a:lnTo>
                  <a:pt x="0" y="0"/>
                </a:lnTo>
                <a:lnTo>
                  <a:pt x="0" y="1789715"/>
                </a:lnTo>
                <a:lnTo>
                  <a:pt x="20104099" y="178971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F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54CD8B3-E4C0-3EAF-5AB5-9580E50B3CCA}"/>
              </a:ext>
            </a:extLst>
          </p:cNvPr>
          <p:cNvSpPr txBox="1">
            <a:spLocks/>
          </p:cNvSpPr>
          <p:nvPr/>
        </p:nvSpPr>
        <p:spPr>
          <a:xfrm>
            <a:off x="45289" y="0"/>
            <a:ext cx="8187884" cy="60667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3.3 Могильник Священная </a:t>
            </a:r>
            <a:r>
              <a:rPr lang="ru-RU" sz="2700" b="1" dirty="0" smtClean="0">
                <a:solidFill>
                  <a:schemeClr val="bg1"/>
                </a:solidFill>
                <a:latin typeface="Montserrat" pitchFamily="2" charset="-52"/>
              </a:rPr>
              <a:t>кедровая роща </a:t>
            </a:r>
            <a:endParaRPr lang="ru-RU" sz="27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C19BD14-F6B1-F871-4C9B-1D929B79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862A-80D5-4DE9-9D91-65C094DD354F}" type="slidenum">
              <a:rPr lang="ru-RU" smtClean="0"/>
              <a:t>8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31CE6A-3CFC-0808-F827-D5EE9707C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1000" y="121827"/>
            <a:ext cx="830126" cy="3960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72714" y="609620"/>
            <a:ext cx="1877758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b="1" dirty="0" smtClean="0">
                <a:latin typeface="Montserrat" panose="00000500000000000000" pitchFamily="2" charset="-52"/>
              </a:rPr>
              <a:t>Погребение 51</a:t>
            </a:r>
            <a:endParaRPr lang="ru-RU" b="1" dirty="0">
              <a:latin typeface="Montserrat" panose="00000500000000000000" pitchFamily="2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77180" y="633130"/>
            <a:ext cx="1924245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b="1" dirty="0">
                <a:latin typeface="Montserrat" panose="00000500000000000000" pitchFamily="2" charset="-52"/>
              </a:rPr>
              <a:t>Погребение </a:t>
            </a:r>
            <a:r>
              <a:rPr lang="ru-RU" b="1" dirty="0" smtClean="0">
                <a:latin typeface="Montserrat" panose="00000500000000000000" pitchFamily="2" charset="-52"/>
              </a:rPr>
              <a:t>55</a:t>
            </a:r>
            <a:endParaRPr lang="ru-RU" b="1" dirty="0">
              <a:latin typeface="Montserrat" panose="00000500000000000000" pitchFamily="2" charset="-52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7" y="893599"/>
            <a:ext cx="1424354" cy="424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6" b="10190"/>
          <a:stretch/>
        </p:blipFill>
        <p:spPr bwMode="auto">
          <a:xfrm>
            <a:off x="2118085" y="915966"/>
            <a:ext cx="2335163" cy="2364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F:\Рабочий стол\Конференции\Кирпичников\Топоры\Священная кедровая роща\Погребение 51\Погребение 51\IMG_023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2" t="10367" r="4610" b="12189"/>
          <a:stretch/>
        </p:blipFill>
        <p:spPr bwMode="auto">
          <a:xfrm rot="10800000">
            <a:off x="1967231" y="3280051"/>
            <a:ext cx="2636870" cy="186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782" y="886619"/>
            <a:ext cx="1316288" cy="424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7" b="12384"/>
          <a:stretch/>
        </p:blipFill>
        <p:spPr bwMode="auto">
          <a:xfrm>
            <a:off x="6460069" y="901293"/>
            <a:ext cx="2083490" cy="239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F:\Рабочий стол\Конференции\Кирпичников\Топоры\Священная кедровая роща\Погребение 55\Погребение 55\DSC0974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8459" b="39907"/>
          <a:stretch/>
        </p:blipFill>
        <p:spPr bwMode="auto">
          <a:xfrm rot="10800000">
            <a:off x="6460068" y="3280051"/>
            <a:ext cx="2261229" cy="186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79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xmlns="" id="{7A40385F-CA63-7C40-FBEE-B2C7EFC4D9DD}"/>
              </a:ext>
            </a:extLst>
          </p:cNvPr>
          <p:cNvSpPr/>
          <p:nvPr/>
        </p:nvSpPr>
        <p:spPr>
          <a:xfrm>
            <a:off x="0" y="1"/>
            <a:ext cx="9144000" cy="606669"/>
          </a:xfrm>
          <a:custGeom>
            <a:avLst/>
            <a:gdLst/>
            <a:ahLst/>
            <a:cxnLst/>
            <a:rect l="l" t="t" r="r" b="b"/>
            <a:pathLst>
              <a:path w="20104100" h="1790064">
                <a:moveTo>
                  <a:pt x="20104099" y="0"/>
                </a:moveTo>
                <a:lnTo>
                  <a:pt x="0" y="0"/>
                </a:lnTo>
                <a:lnTo>
                  <a:pt x="0" y="1789715"/>
                </a:lnTo>
                <a:lnTo>
                  <a:pt x="20104099" y="178971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F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54CD8B3-E4C0-3EAF-5AB5-9580E50B3CCA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8233172" cy="60667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schemeClr val="bg1"/>
                </a:solidFill>
                <a:latin typeface="Montserrat" pitchFamily="2" charset="-52"/>
              </a:rPr>
              <a:t>3.4 Могильник Священная </a:t>
            </a:r>
            <a:r>
              <a:rPr lang="ru-RU" sz="2700" b="1" dirty="0" smtClean="0">
                <a:solidFill>
                  <a:schemeClr val="bg1"/>
                </a:solidFill>
                <a:latin typeface="Montserrat" pitchFamily="2" charset="-52"/>
              </a:rPr>
              <a:t>кедровая роща </a:t>
            </a:r>
            <a:endParaRPr lang="ru-RU" sz="27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C19BD14-F6B1-F871-4C9B-1D929B79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862A-80D5-4DE9-9D91-65C094DD354F}" type="slidenum">
              <a:rPr lang="ru-RU" smtClean="0"/>
              <a:t>9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31CE6A-3CFC-0808-F827-D5EE9707C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1000" y="121827"/>
            <a:ext cx="830126" cy="3960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49858" y="606670"/>
            <a:ext cx="1965923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b="1" dirty="0">
                <a:latin typeface="Montserrat" panose="00000500000000000000" pitchFamily="2" charset="-52"/>
              </a:rPr>
              <a:t>Погребение 4</a:t>
            </a:r>
            <a:r>
              <a:rPr lang="ru-RU" b="1" dirty="0" smtClean="0">
                <a:latin typeface="Montserrat" panose="00000500000000000000" pitchFamily="2" charset="-52"/>
              </a:rPr>
              <a:t>4</a:t>
            </a:r>
            <a:endParaRPr lang="ru-RU" b="1" dirty="0">
              <a:latin typeface="Montserrat" panose="00000500000000000000" pitchFamily="2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19019" y="606670"/>
            <a:ext cx="1949893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b="1" dirty="0">
                <a:latin typeface="Montserrat" panose="00000500000000000000" pitchFamily="2" charset="-52"/>
              </a:rPr>
              <a:t>Погребение </a:t>
            </a:r>
            <a:r>
              <a:rPr lang="ru-RU" b="1" dirty="0" smtClean="0">
                <a:latin typeface="Montserrat" panose="00000500000000000000" pitchFamily="2" charset="-52"/>
              </a:rPr>
              <a:t>47</a:t>
            </a:r>
            <a:endParaRPr lang="ru-RU" b="1" dirty="0">
              <a:latin typeface="Montserrat" panose="00000500000000000000" pitchFamily="2" charset="-52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932" y="934206"/>
            <a:ext cx="1369289" cy="420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F:\Рабочий стол\Конференции\Кирпичников\Топоры\Священная кедровая роща\Погребение 44\Погребение 44\DSC0135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2" t="24106" r="24452" b="24007"/>
          <a:stretch/>
        </p:blipFill>
        <p:spPr bwMode="auto">
          <a:xfrm rot="5400000">
            <a:off x="4070348" y="3287237"/>
            <a:ext cx="2193323" cy="151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t="2132" r="14409"/>
          <a:stretch/>
        </p:blipFill>
        <p:spPr bwMode="auto">
          <a:xfrm>
            <a:off x="6005144" y="936891"/>
            <a:ext cx="1441942" cy="422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 descr="F:\Рабочий стол\Конференции\Кирпичников\Топоры\Священная кедровая роща\Погребение 47\Погребение 47\DSC0113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5" t="34111" r="3657" b="20699"/>
          <a:stretch/>
        </p:blipFill>
        <p:spPr bwMode="auto">
          <a:xfrm rot="16200000">
            <a:off x="6211962" y="2229667"/>
            <a:ext cx="4233733" cy="163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5" r="11905" b="6385"/>
          <a:stretch/>
        </p:blipFill>
        <p:spPr bwMode="auto">
          <a:xfrm>
            <a:off x="1" y="905608"/>
            <a:ext cx="1638021" cy="423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F:\Рабочий стол\Конференции\Кирпичников\Топоры\Священная кедровая роща\Погребение 22\Погребение 22\DSC0788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1" t="21718" r="20627" b="15979"/>
          <a:stretch/>
        </p:blipFill>
        <p:spPr bwMode="auto">
          <a:xfrm rot="5400000">
            <a:off x="1018217" y="3153371"/>
            <a:ext cx="2453052" cy="152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6" b="9524"/>
          <a:stretch/>
        </p:blipFill>
        <p:spPr bwMode="auto">
          <a:xfrm>
            <a:off x="1481138" y="918781"/>
            <a:ext cx="1685577" cy="177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27807" y="624254"/>
            <a:ext cx="1924245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b="1" dirty="0" smtClean="0">
                <a:latin typeface="Montserrat" panose="00000500000000000000" pitchFamily="2" charset="-52"/>
              </a:rPr>
              <a:t>Погребение 22</a:t>
            </a:r>
            <a:endParaRPr lang="ru-RU" b="1" dirty="0">
              <a:latin typeface="Montserrat" panose="00000500000000000000" pitchFamily="2" charset="-52"/>
            </a:endParaRPr>
          </a:p>
        </p:txBody>
      </p:sp>
      <p:pic>
        <p:nvPicPr>
          <p:cNvPr id="7180" name="Picture 1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" t="14552" r="15071" b="12228"/>
          <a:stretch/>
        </p:blipFill>
        <p:spPr bwMode="auto">
          <a:xfrm>
            <a:off x="4407407" y="949726"/>
            <a:ext cx="1519204" cy="211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30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583</Words>
  <Application>Microsoft Office PowerPoint</Application>
  <PresentationFormat>Экран (16:9)</PresentationFormat>
  <Paragraphs>143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Замещение втульчатых топоров проушенными  в ХI-XIII вв. как маркер древнерусского освоения Севера Западной Сибири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Замещение втульчатых топоров проушенными в ХI-XIII вв. как маркер древнерусского освоения Севера Западной Сибири</dc:title>
  <dc:creator>USER</dc:creator>
  <cp:lastModifiedBy>Пользователь Windows</cp:lastModifiedBy>
  <cp:revision>22</cp:revision>
  <dcterms:created xsi:type="dcterms:W3CDTF">2024-05-23T18:41:48Z</dcterms:created>
  <dcterms:modified xsi:type="dcterms:W3CDTF">2024-06-05T19:27:49Z</dcterms:modified>
</cp:coreProperties>
</file>